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27"/>
  </p:notesMasterIdLst>
  <p:handoutMasterIdLst>
    <p:handoutMasterId r:id="rId28"/>
  </p:handoutMasterIdLst>
  <p:sldIdLst>
    <p:sldId id="391" r:id="rId2"/>
    <p:sldId id="390" r:id="rId3"/>
    <p:sldId id="256" r:id="rId4"/>
    <p:sldId id="384" r:id="rId5"/>
    <p:sldId id="257" r:id="rId6"/>
    <p:sldId id="303" r:id="rId7"/>
    <p:sldId id="387" r:id="rId8"/>
    <p:sldId id="312" r:id="rId9"/>
    <p:sldId id="374" r:id="rId10"/>
    <p:sldId id="375" r:id="rId11"/>
    <p:sldId id="376" r:id="rId12"/>
    <p:sldId id="377" r:id="rId13"/>
    <p:sldId id="378" r:id="rId14"/>
    <p:sldId id="379" r:id="rId15"/>
    <p:sldId id="380" r:id="rId16"/>
    <p:sldId id="381" r:id="rId17"/>
    <p:sldId id="338" r:id="rId18"/>
    <p:sldId id="364" r:id="rId19"/>
    <p:sldId id="393" r:id="rId20"/>
    <p:sldId id="389" r:id="rId21"/>
    <p:sldId id="388" r:id="rId22"/>
    <p:sldId id="386" r:id="rId23"/>
    <p:sldId id="392" r:id="rId24"/>
    <p:sldId id="383" r:id="rId25"/>
    <p:sldId id="3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41C73E-6ADB-4C4B-B10F-486B191A8E3F}">
          <p14:sldIdLst>
            <p14:sldId id="391"/>
            <p14:sldId id="390"/>
            <p14:sldId id="256"/>
            <p14:sldId id="384"/>
          </p14:sldIdLst>
        </p14:section>
        <p14:section name="Data Analytics Overview" id="{D309F358-1F44-4241-87AC-5C0798AF0509}">
          <p14:sldIdLst>
            <p14:sldId id="257"/>
            <p14:sldId id="303"/>
          </p14:sldIdLst>
        </p14:section>
        <p14:section name="Example Intro" id="{EA75D4AA-E46A-404D-9E2A-368EBFA30656}">
          <p14:sldIdLst>
            <p14:sldId id="387"/>
          </p14:sldIdLst>
        </p14:section>
        <p14:section name="Data Analytics Workflow" id="{43F30980-3293-4031-B646-B7D94687C41D}">
          <p14:sldIdLst>
            <p14:sldId id="312"/>
            <p14:sldId id="374"/>
            <p14:sldId id="375"/>
            <p14:sldId id="376"/>
            <p14:sldId id="377"/>
            <p14:sldId id="378"/>
            <p14:sldId id="379"/>
            <p14:sldId id="380"/>
            <p14:sldId id="381"/>
            <p14:sldId id="338"/>
          </p14:sldIdLst>
        </p14:section>
        <p14:section name="Wrap- up" id="{5B47B1DD-EA12-4719-B647-F1858310B00A}">
          <p14:sldIdLst>
            <p14:sldId id="364"/>
            <p14:sldId id="393"/>
            <p14:sldId id="389"/>
            <p14:sldId id="388"/>
          </p14:sldIdLst>
        </p14:section>
        <p14:section name="Appendix" id="{7C590324-30AC-4C66-84E3-912CC1F980CE}">
          <p14:sldIdLst>
            <p14:sldId id="386"/>
            <p14:sldId id="392"/>
            <p14:sldId id="383"/>
            <p14:sldId id="382"/>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9900"/>
    <a:srgbClr val="024C84"/>
    <a:srgbClr val="176DAD"/>
    <a:srgbClr val="0D78C9"/>
    <a:srgbClr val="993200"/>
    <a:srgbClr val="4D4E44"/>
    <a:srgbClr val="176338"/>
    <a:srgbClr val="0F5D3F"/>
    <a:srgbClr val="ABC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9569" autoAdjust="0"/>
  </p:normalViewPr>
  <p:slideViewPr>
    <p:cSldViewPr>
      <p:cViewPr varScale="1">
        <p:scale>
          <a:sx n="86" d="100"/>
          <a:sy n="86" d="100"/>
        </p:scale>
        <p:origin x="228" y="162"/>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CBA9B-719D-4C6D-A948-43B502178DE1}"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2EB8BAAF-3B5E-45CC-9EF6-AA3F532187C5}">
      <dgm:prSet phldrT="[Text]" custT="1"/>
      <dgm:spPr/>
      <dgm:t>
        <a:bodyPr/>
        <a:lstStyle/>
        <a:p>
          <a:r>
            <a:rPr lang="en-US" sz="2000" dirty="0">
              <a:latin typeface="Arial" panose="020B0604020202020204" pitchFamily="34" charset="0"/>
              <a:cs typeface="Arial" panose="020B0604020202020204" pitchFamily="34" charset="0"/>
            </a:rPr>
            <a:t>Descriptive</a:t>
          </a:r>
        </a:p>
      </dgm:t>
    </dgm:pt>
    <dgm:pt modelId="{02587E30-7B4B-4362-AFE8-ADD10FA72078}" type="parTrans" cxnId="{8CFDA848-04FA-43DA-A11F-C1B561B13C26}">
      <dgm:prSet/>
      <dgm:spPr/>
      <dgm:t>
        <a:bodyPr/>
        <a:lstStyle/>
        <a:p>
          <a:endParaRPr lang="en-US" sz="1600"/>
        </a:p>
      </dgm:t>
    </dgm:pt>
    <dgm:pt modelId="{625026AE-412E-41E3-92D9-E75859190CAF}" type="sibTrans" cxnId="{8CFDA848-04FA-43DA-A11F-C1B561B13C26}">
      <dgm:prSet/>
      <dgm:spPr/>
      <dgm:t>
        <a:bodyPr/>
        <a:lstStyle/>
        <a:p>
          <a:endParaRPr lang="en-US" sz="1600"/>
        </a:p>
      </dgm:t>
    </dgm:pt>
    <dgm:pt modelId="{052816C7-F782-4861-A3F0-55597F361E37}">
      <dgm:prSet custT="1"/>
      <dgm:spPr/>
      <dgm:t>
        <a:bodyPr/>
        <a:lstStyle/>
        <a:p>
          <a:r>
            <a:rPr lang="en-US" sz="2000" dirty="0">
              <a:latin typeface="Arial" panose="020B0604020202020204" pitchFamily="34" charset="0"/>
              <a:cs typeface="Arial" panose="020B0604020202020204" pitchFamily="34" charset="0"/>
            </a:rPr>
            <a:t>What happened? </a:t>
          </a:r>
        </a:p>
      </dgm:t>
    </dgm:pt>
    <dgm:pt modelId="{508E6B90-2488-4EE3-BEA3-541CF9EEF689}" type="parTrans" cxnId="{06718D31-7C47-43F1-9F0E-0EB29D1BC6AB}">
      <dgm:prSet/>
      <dgm:spPr/>
      <dgm:t>
        <a:bodyPr/>
        <a:lstStyle/>
        <a:p>
          <a:endParaRPr lang="en-US" sz="1600"/>
        </a:p>
      </dgm:t>
    </dgm:pt>
    <dgm:pt modelId="{FC97E69B-D9C9-4AC7-8271-3ABC5DF5C06C}" type="sibTrans" cxnId="{06718D31-7C47-43F1-9F0E-0EB29D1BC6AB}">
      <dgm:prSet/>
      <dgm:spPr/>
      <dgm:t>
        <a:bodyPr/>
        <a:lstStyle/>
        <a:p>
          <a:endParaRPr lang="en-US" sz="1600"/>
        </a:p>
      </dgm:t>
    </dgm:pt>
    <dgm:pt modelId="{D24AB9F2-5075-4DA8-AFFC-19499E0DDFC9}">
      <dgm:prSet custT="1"/>
      <dgm:spPr/>
      <dgm:t>
        <a:bodyPr/>
        <a:lstStyle/>
        <a:p>
          <a:r>
            <a:rPr lang="en-US" sz="2000" dirty="0">
              <a:latin typeface="Arial" panose="020B0604020202020204" pitchFamily="34" charset="0"/>
              <a:cs typeface="Arial" panose="020B0604020202020204" pitchFamily="34" charset="0"/>
            </a:rPr>
            <a:t>Diagnostics</a:t>
          </a:r>
        </a:p>
      </dgm:t>
    </dgm:pt>
    <dgm:pt modelId="{BF912866-3B64-4E55-8EA4-250E6073B05B}" type="parTrans" cxnId="{2CB6E4CB-5F78-43BD-8FCE-257BDBD68757}">
      <dgm:prSet/>
      <dgm:spPr/>
      <dgm:t>
        <a:bodyPr/>
        <a:lstStyle/>
        <a:p>
          <a:endParaRPr lang="en-US" sz="1600"/>
        </a:p>
      </dgm:t>
    </dgm:pt>
    <dgm:pt modelId="{3A552BCF-1A76-47CB-BD69-0032C9CB91D6}" type="sibTrans" cxnId="{2CB6E4CB-5F78-43BD-8FCE-257BDBD68757}">
      <dgm:prSet/>
      <dgm:spPr/>
      <dgm:t>
        <a:bodyPr/>
        <a:lstStyle/>
        <a:p>
          <a:endParaRPr lang="en-US" sz="1600"/>
        </a:p>
      </dgm:t>
    </dgm:pt>
    <dgm:pt modelId="{74D30C9C-33E9-4EE6-8901-BFEAE77122E9}">
      <dgm:prSet custT="1"/>
      <dgm:spPr/>
      <dgm:t>
        <a:bodyPr/>
        <a:lstStyle/>
        <a:p>
          <a:r>
            <a:rPr lang="en-US" sz="2000" dirty="0">
              <a:latin typeface="Arial" panose="020B0604020202020204" pitchFamily="34" charset="0"/>
              <a:cs typeface="Arial" panose="020B0604020202020204" pitchFamily="34" charset="0"/>
            </a:rPr>
            <a:t>Why did it happen?</a:t>
          </a:r>
        </a:p>
      </dgm:t>
    </dgm:pt>
    <dgm:pt modelId="{83BBCB29-394B-41EF-96E3-E256383030F1}" type="parTrans" cxnId="{8E932FCF-ACF0-4622-AB14-827BA7ED7427}">
      <dgm:prSet/>
      <dgm:spPr/>
      <dgm:t>
        <a:bodyPr/>
        <a:lstStyle/>
        <a:p>
          <a:endParaRPr lang="en-US" sz="1600"/>
        </a:p>
      </dgm:t>
    </dgm:pt>
    <dgm:pt modelId="{02F1B97D-5EF5-43E7-82F8-E9517B24C7CE}" type="sibTrans" cxnId="{8E932FCF-ACF0-4622-AB14-827BA7ED7427}">
      <dgm:prSet/>
      <dgm:spPr/>
      <dgm:t>
        <a:bodyPr/>
        <a:lstStyle/>
        <a:p>
          <a:endParaRPr lang="en-US" sz="1600"/>
        </a:p>
      </dgm:t>
    </dgm:pt>
    <dgm:pt modelId="{E263DC5D-9472-424D-A4AD-1F5F6A0C4CEE}">
      <dgm:prSet custT="1"/>
      <dgm:spPr/>
      <dgm:t>
        <a:bodyPr/>
        <a:lstStyle/>
        <a:p>
          <a:r>
            <a:rPr lang="en-US" sz="2000" dirty="0">
              <a:latin typeface="Arial" panose="020B0604020202020204" pitchFamily="34" charset="0"/>
              <a:cs typeface="Arial" panose="020B0604020202020204" pitchFamily="34" charset="0"/>
            </a:rPr>
            <a:t>Predictive </a:t>
          </a:r>
        </a:p>
      </dgm:t>
    </dgm:pt>
    <dgm:pt modelId="{BAF58E05-0BC0-4BAB-8D2B-4A43F9AA3352}" type="parTrans" cxnId="{0AA0DF1E-4461-428E-83F1-0202BD7B8065}">
      <dgm:prSet/>
      <dgm:spPr/>
      <dgm:t>
        <a:bodyPr/>
        <a:lstStyle/>
        <a:p>
          <a:endParaRPr lang="en-US" sz="1600"/>
        </a:p>
      </dgm:t>
    </dgm:pt>
    <dgm:pt modelId="{58E7C8A9-76DA-492F-98E3-BEE718865C50}" type="sibTrans" cxnId="{0AA0DF1E-4461-428E-83F1-0202BD7B8065}">
      <dgm:prSet/>
      <dgm:spPr/>
      <dgm:t>
        <a:bodyPr/>
        <a:lstStyle/>
        <a:p>
          <a:endParaRPr lang="en-US" sz="1600"/>
        </a:p>
      </dgm:t>
    </dgm:pt>
    <dgm:pt modelId="{1F1B1C0A-C51F-44F6-9B77-FCB2193CBF95}">
      <dgm:prSet custT="1"/>
      <dgm:spPr/>
      <dgm:t>
        <a:bodyPr/>
        <a:lstStyle/>
        <a:p>
          <a:r>
            <a:rPr lang="en-US" sz="2000" dirty="0">
              <a:latin typeface="Arial" panose="020B0604020202020204" pitchFamily="34" charset="0"/>
              <a:cs typeface="Arial" panose="020B0604020202020204" pitchFamily="34" charset="0"/>
            </a:rPr>
            <a:t>What will happen?</a:t>
          </a:r>
        </a:p>
      </dgm:t>
    </dgm:pt>
    <dgm:pt modelId="{F8836379-883B-4B44-847E-1807FEB33C32}" type="parTrans" cxnId="{4536E833-290F-4ABF-93BB-64FB8B89A0B6}">
      <dgm:prSet/>
      <dgm:spPr/>
      <dgm:t>
        <a:bodyPr/>
        <a:lstStyle/>
        <a:p>
          <a:endParaRPr lang="en-US" sz="1600"/>
        </a:p>
      </dgm:t>
    </dgm:pt>
    <dgm:pt modelId="{9AAA6C75-1420-4BC8-BFFB-0635C0CCFA65}" type="sibTrans" cxnId="{4536E833-290F-4ABF-93BB-64FB8B89A0B6}">
      <dgm:prSet/>
      <dgm:spPr/>
      <dgm:t>
        <a:bodyPr/>
        <a:lstStyle/>
        <a:p>
          <a:endParaRPr lang="en-US" sz="1600"/>
        </a:p>
      </dgm:t>
    </dgm:pt>
    <dgm:pt modelId="{3DFE7A03-5109-4BEF-9F82-CB8E1476F808}">
      <dgm:prSet custT="1"/>
      <dgm:spPr/>
      <dgm:t>
        <a:bodyPr/>
        <a:lstStyle/>
        <a:p>
          <a:r>
            <a:rPr lang="en-US" sz="2000" dirty="0">
              <a:latin typeface="Arial" panose="020B0604020202020204" pitchFamily="34" charset="0"/>
              <a:cs typeface="Arial" panose="020B0604020202020204" pitchFamily="34" charset="0"/>
            </a:rPr>
            <a:t>Prescriptive </a:t>
          </a:r>
        </a:p>
      </dgm:t>
    </dgm:pt>
    <dgm:pt modelId="{B6724C2B-A957-4AA1-97E1-49DEA7D4574B}" type="parTrans" cxnId="{2436E970-FDB5-46AE-8225-215A1C918B5D}">
      <dgm:prSet/>
      <dgm:spPr/>
      <dgm:t>
        <a:bodyPr/>
        <a:lstStyle/>
        <a:p>
          <a:endParaRPr lang="en-US" sz="1600"/>
        </a:p>
      </dgm:t>
    </dgm:pt>
    <dgm:pt modelId="{3D183CE2-956A-4F47-BE2C-D38C4CF9A2FD}" type="sibTrans" cxnId="{2436E970-FDB5-46AE-8225-215A1C918B5D}">
      <dgm:prSet/>
      <dgm:spPr/>
      <dgm:t>
        <a:bodyPr/>
        <a:lstStyle/>
        <a:p>
          <a:endParaRPr lang="en-US" sz="1600"/>
        </a:p>
      </dgm:t>
    </dgm:pt>
    <dgm:pt modelId="{53AD70AC-9DEB-4F2A-86F6-440B9C0CCA2A}">
      <dgm:prSet custT="1"/>
      <dgm:spPr/>
      <dgm:t>
        <a:bodyPr/>
        <a:lstStyle/>
        <a:p>
          <a:r>
            <a:rPr lang="en-US" sz="2000" dirty="0">
              <a:latin typeface="Arial" panose="020B0604020202020204" pitchFamily="34" charset="0"/>
              <a:cs typeface="Arial" panose="020B0604020202020204" pitchFamily="34" charset="0"/>
            </a:rPr>
            <a:t>What should be done?</a:t>
          </a:r>
        </a:p>
      </dgm:t>
    </dgm:pt>
    <dgm:pt modelId="{2A7BD436-C425-48A9-91CD-5780EEBD4F54}" type="parTrans" cxnId="{80B6C8DB-A8B4-4AA3-A897-FCAC87998AF0}">
      <dgm:prSet/>
      <dgm:spPr/>
      <dgm:t>
        <a:bodyPr/>
        <a:lstStyle/>
        <a:p>
          <a:endParaRPr lang="en-US" sz="1600"/>
        </a:p>
      </dgm:t>
    </dgm:pt>
    <dgm:pt modelId="{3ABC840D-89F8-457B-9840-B0230F157797}" type="sibTrans" cxnId="{80B6C8DB-A8B4-4AA3-A897-FCAC87998AF0}">
      <dgm:prSet/>
      <dgm:spPr/>
      <dgm:t>
        <a:bodyPr/>
        <a:lstStyle/>
        <a:p>
          <a:endParaRPr lang="en-US" sz="1600"/>
        </a:p>
      </dgm:t>
    </dgm:pt>
    <dgm:pt modelId="{5F72DA99-7DBC-49BB-A78C-A616DCAB4901}" type="pres">
      <dgm:prSet presAssocID="{A3BCBA9B-719D-4C6D-A948-43B502178DE1}" presName="Name0" presStyleCnt="0">
        <dgm:presLayoutVars>
          <dgm:dir/>
          <dgm:animLvl val="lvl"/>
          <dgm:resizeHandles val="exact"/>
        </dgm:presLayoutVars>
      </dgm:prSet>
      <dgm:spPr/>
      <dgm:t>
        <a:bodyPr/>
        <a:lstStyle/>
        <a:p>
          <a:endParaRPr lang="en-US"/>
        </a:p>
      </dgm:t>
    </dgm:pt>
    <dgm:pt modelId="{6BB82D92-79CD-4107-A016-ADF00A7E7BA2}" type="pres">
      <dgm:prSet presAssocID="{2EB8BAAF-3B5E-45CC-9EF6-AA3F532187C5}" presName="linNode" presStyleCnt="0"/>
      <dgm:spPr/>
    </dgm:pt>
    <dgm:pt modelId="{6BC4431F-F44F-4AE3-8468-328687893A27}" type="pres">
      <dgm:prSet presAssocID="{2EB8BAAF-3B5E-45CC-9EF6-AA3F532187C5}" presName="parentText" presStyleLbl="node1" presStyleIdx="0" presStyleCnt="4" custScaleX="82645" custScaleY="49661">
        <dgm:presLayoutVars>
          <dgm:chMax val="1"/>
          <dgm:bulletEnabled val="1"/>
        </dgm:presLayoutVars>
      </dgm:prSet>
      <dgm:spPr/>
      <dgm:t>
        <a:bodyPr/>
        <a:lstStyle/>
        <a:p>
          <a:endParaRPr lang="en-US"/>
        </a:p>
      </dgm:t>
    </dgm:pt>
    <dgm:pt modelId="{2AD3E347-B970-49D7-8A3E-4B1D78938CA4}" type="pres">
      <dgm:prSet presAssocID="{2EB8BAAF-3B5E-45CC-9EF6-AA3F532187C5}" presName="descendantText" presStyleLbl="alignAccFollowNode1" presStyleIdx="0" presStyleCnt="4" custScaleX="82645" custScaleY="46433">
        <dgm:presLayoutVars>
          <dgm:bulletEnabled val="1"/>
        </dgm:presLayoutVars>
      </dgm:prSet>
      <dgm:spPr/>
      <dgm:t>
        <a:bodyPr/>
        <a:lstStyle/>
        <a:p>
          <a:endParaRPr lang="en-US"/>
        </a:p>
      </dgm:t>
    </dgm:pt>
    <dgm:pt modelId="{E16922DA-8E10-4037-8F21-D2B5E844DDF1}" type="pres">
      <dgm:prSet presAssocID="{625026AE-412E-41E3-92D9-E75859190CAF}" presName="sp" presStyleCnt="0"/>
      <dgm:spPr/>
    </dgm:pt>
    <dgm:pt modelId="{23192070-F60E-44EA-AC42-935E477B7C6E}" type="pres">
      <dgm:prSet presAssocID="{D24AB9F2-5075-4DA8-AFFC-19499E0DDFC9}" presName="linNode" presStyleCnt="0"/>
      <dgm:spPr/>
    </dgm:pt>
    <dgm:pt modelId="{39D04E5B-019D-4713-9350-85C3B3805A91}" type="pres">
      <dgm:prSet presAssocID="{D24AB9F2-5075-4DA8-AFFC-19499E0DDFC9}" presName="parentText" presStyleLbl="node1" presStyleIdx="1" presStyleCnt="4" custScaleX="82645" custScaleY="46655">
        <dgm:presLayoutVars>
          <dgm:chMax val="1"/>
          <dgm:bulletEnabled val="1"/>
        </dgm:presLayoutVars>
      </dgm:prSet>
      <dgm:spPr/>
      <dgm:t>
        <a:bodyPr/>
        <a:lstStyle/>
        <a:p>
          <a:endParaRPr lang="en-US"/>
        </a:p>
      </dgm:t>
    </dgm:pt>
    <dgm:pt modelId="{CC169FF3-6436-4C63-9CF0-EF3141A0DABE}" type="pres">
      <dgm:prSet presAssocID="{D24AB9F2-5075-4DA8-AFFC-19499E0DDFC9}" presName="descendantText" presStyleLbl="alignAccFollowNode1" presStyleIdx="1" presStyleCnt="4" custScaleX="82645" custScaleY="48918">
        <dgm:presLayoutVars>
          <dgm:bulletEnabled val="1"/>
        </dgm:presLayoutVars>
      </dgm:prSet>
      <dgm:spPr/>
      <dgm:t>
        <a:bodyPr/>
        <a:lstStyle/>
        <a:p>
          <a:endParaRPr lang="en-US"/>
        </a:p>
      </dgm:t>
    </dgm:pt>
    <dgm:pt modelId="{38F1EAC4-FB69-4ABE-AB02-739733B40BC7}" type="pres">
      <dgm:prSet presAssocID="{3A552BCF-1A76-47CB-BD69-0032C9CB91D6}" presName="sp" presStyleCnt="0"/>
      <dgm:spPr/>
    </dgm:pt>
    <dgm:pt modelId="{7AB6D10D-9241-404A-A0A0-EF6C7DB3EED5}" type="pres">
      <dgm:prSet presAssocID="{E263DC5D-9472-424D-A4AD-1F5F6A0C4CEE}" presName="linNode" presStyleCnt="0"/>
      <dgm:spPr/>
    </dgm:pt>
    <dgm:pt modelId="{485A24BF-A77E-43B0-BA32-423641F1BA18}" type="pres">
      <dgm:prSet presAssocID="{E263DC5D-9472-424D-A4AD-1F5F6A0C4CEE}" presName="parentText" presStyleLbl="node1" presStyleIdx="2" presStyleCnt="4" custScaleX="82645" custScaleY="45564">
        <dgm:presLayoutVars>
          <dgm:chMax val="1"/>
          <dgm:bulletEnabled val="1"/>
        </dgm:presLayoutVars>
      </dgm:prSet>
      <dgm:spPr/>
      <dgm:t>
        <a:bodyPr/>
        <a:lstStyle/>
        <a:p>
          <a:endParaRPr lang="en-US"/>
        </a:p>
      </dgm:t>
    </dgm:pt>
    <dgm:pt modelId="{5D85C25E-0EB6-4D1F-9125-D214E727CCFC}" type="pres">
      <dgm:prSet presAssocID="{E263DC5D-9472-424D-A4AD-1F5F6A0C4CEE}" presName="descendantText" presStyleLbl="alignAccFollowNode1" presStyleIdx="2" presStyleCnt="4" custScaleX="82645" custScaleY="46435">
        <dgm:presLayoutVars>
          <dgm:bulletEnabled val="1"/>
        </dgm:presLayoutVars>
      </dgm:prSet>
      <dgm:spPr/>
      <dgm:t>
        <a:bodyPr/>
        <a:lstStyle/>
        <a:p>
          <a:endParaRPr lang="en-US"/>
        </a:p>
      </dgm:t>
    </dgm:pt>
    <dgm:pt modelId="{D5F4E247-BF9C-4DB8-BB12-3634E7171C05}" type="pres">
      <dgm:prSet presAssocID="{58E7C8A9-76DA-492F-98E3-BEE718865C50}" presName="sp" presStyleCnt="0"/>
      <dgm:spPr/>
    </dgm:pt>
    <dgm:pt modelId="{6A9A8C1F-9D5E-43F9-A3FE-7B4C52C0ED34}" type="pres">
      <dgm:prSet presAssocID="{3DFE7A03-5109-4BEF-9F82-CB8E1476F808}" presName="linNode" presStyleCnt="0"/>
      <dgm:spPr/>
    </dgm:pt>
    <dgm:pt modelId="{8120079C-CAF1-4B40-8263-66034748ED02}" type="pres">
      <dgm:prSet presAssocID="{3DFE7A03-5109-4BEF-9F82-CB8E1476F808}" presName="parentText" presStyleLbl="node1" presStyleIdx="3" presStyleCnt="4" custScaleX="82645" custScaleY="45185">
        <dgm:presLayoutVars>
          <dgm:chMax val="1"/>
          <dgm:bulletEnabled val="1"/>
        </dgm:presLayoutVars>
      </dgm:prSet>
      <dgm:spPr/>
      <dgm:t>
        <a:bodyPr/>
        <a:lstStyle/>
        <a:p>
          <a:endParaRPr lang="en-US"/>
        </a:p>
      </dgm:t>
    </dgm:pt>
    <dgm:pt modelId="{B5E74264-EACB-4CD6-A9D1-A70A7DB4305C}" type="pres">
      <dgm:prSet presAssocID="{3DFE7A03-5109-4BEF-9F82-CB8E1476F808}" presName="descendantText" presStyleLbl="alignAccFollowNode1" presStyleIdx="3" presStyleCnt="4" custScaleX="82645" custScaleY="43470">
        <dgm:presLayoutVars>
          <dgm:bulletEnabled val="1"/>
        </dgm:presLayoutVars>
      </dgm:prSet>
      <dgm:spPr/>
      <dgm:t>
        <a:bodyPr/>
        <a:lstStyle/>
        <a:p>
          <a:endParaRPr lang="en-US"/>
        </a:p>
      </dgm:t>
    </dgm:pt>
  </dgm:ptLst>
  <dgm:cxnLst>
    <dgm:cxn modelId="{9A9D6F62-3AEB-430A-A9CE-C14F0C8641F0}" type="presOf" srcId="{2EB8BAAF-3B5E-45CC-9EF6-AA3F532187C5}" destId="{6BC4431F-F44F-4AE3-8468-328687893A27}" srcOrd="0" destOrd="0" presId="urn:microsoft.com/office/officeart/2005/8/layout/vList5"/>
    <dgm:cxn modelId="{E589D11C-7179-4697-951E-E784B8172636}" type="presOf" srcId="{E263DC5D-9472-424D-A4AD-1F5F6A0C4CEE}" destId="{485A24BF-A77E-43B0-BA32-423641F1BA18}" srcOrd="0" destOrd="0" presId="urn:microsoft.com/office/officeart/2005/8/layout/vList5"/>
    <dgm:cxn modelId="{2436E970-FDB5-46AE-8225-215A1C918B5D}" srcId="{A3BCBA9B-719D-4C6D-A948-43B502178DE1}" destId="{3DFE7A03-5109-4BEF-9F82-CB8E1476F808}" srcOrd="3" destOrd="0" parTransId="{B6724C2B-A957-4AA1-97E1-49DEA7D4574B}" sibTransId="{3D183CE2-956A-4F47-BE2C-D38C4CF9A2FD}"/>
    <dgm:cxn modelId="{8CFDA848-04FA-43DA-A11F-C1B561B13C26}" srcId="{A3BCBA9B-719D-4C6D-A948-43B502178DE1}" destId="{2EB8BAAF-3B5E-45CC-9EF6-AA3F532187C5}" srcOrd="0" destOrd="0" parTransId="{02587E30-7B4B-4362-AFE8-ADD10FA72078}" sibTransId="{625026AE-412E-41E3-92D9-E75859190CAF}"/>
    <dgm:cxn modelId="{0AA0DF1E-4461-428E-83F1-0202BD7B8065}" srcId="{A3BCBA9B-719D-4C6D-A948-43B502178DE1}" destId="{E263DC5D-9472-424D-A4AD-1F5F6A0C4CEE}" srcOrd="2" destOrd="0" parTransId="{BAF58E05-0BC0-4BAB-8D2B-4A43F9AA3352}" sibTransId="{58E7C8A9-76DA-492F-98E3-BEE718865C50}"/>
    <dgm:cxn modelId="{B0D36892-EDAF-4E81-AE89-5DA911B5F0A0}" type="presOf" srcId="{A3BCBA9B-719D-4C6D-A948-43B502178DE1}" destId="{5F72DA99-7DBC-49BB-A78C-A616DCAB4901}" srcOrd="0" destOrd="0" presId="urn:microsoft.com/office/officeart/2005/8/layout/vList5"/>
    <dgm:cxn modelId="{D83F89B5-B6E1-49E4-89A0-9529B928CFE3}" type="presOf" srcId="{74D30C9C-33E9-4EE6-8901-BFEAE77122E9}" destId="{CC169FF3-6436-4C63-9CF0-EF3141A0DABE}" srcOrd="0" destOrd="0" presId="urn:microsoft.com/office/officeart/2005/8/layout/vList5"/>
    <dgm:cxn modelId="{4536E833-290F-4ABF-93BB-64FB8B89A0B6}" srcId="{E263DC5D-9472-424D-A4AD-1F5F6A0C4CEE}" destId="{1F1B1C0A-C51F-44F6-9B77-FCB2193CBF95}" srcOrd="0" destOrd="0" parTransId="{F8836379-883B-4B44-847E-1807FEB33C32}" sibTransId="{9AAA6C75-1420-4BC8-BFFB-0635C0CCFA65}"/>
    <dgm:cxn modelId="{C95DC0EB-EA7E-46CD-8E0C-728B0C0A1605}" type="presOf" srcId="{1F1B1C0A-C51F-44F6-9B77-FCB2193CBF95}" destId="{5D85C25E-0EB6-4D1F-9125-D214E727CCFC}" srcOrd="0" destOrd="0" presId="urn:microsoft.com/office/officeart/2005/8/layout/vList5"/>
    <dgm:cxn modelId="{E290518B-8810-4D64-AAE0-91EBECE88949}" type="presOf" srcId="{53AD70AC-9DEB-4F2A-86F6-440B9C0CCA2A}" destId="{B5E74264-EACB-4CD6-A9D1-A70A7DB4305C}" srcOrd="0" destOrd="0" presId="urn:microsoft.com/office/officeart/2005/8/layout/vList5"/>
    <dgm:cxn modelId="{2CB6E4CB-5F78-43BD-8FCE-257BDBD68757}" srcId="{A3BCBA9B-719D-4C6D-A948-43B502178DE1}" destId="{D24AB9F2-5075-4DA8-AFFC-19499E0DDFC9}" srcOrd="1" destOrd="0" parTransId="{BF912866-3B64-4E55-8EA4-250E6073B05B}" sibTransId="{3A552BCF-1A76-47CB-BD69-0032C9CB91D6}"/>
    <dgm:cxn modelId="{8E932FCF-ACF0-4622-AB14-827BA7ED7427}" srcId="{D24AB9F2-5075-4DA8-AFFC-19499E0DDFC9}" destId="{74D30C9C-33E9-4EE6-8901-BFEAE77122E9}" srcOrd="0" destOrd="0" parTransId="{83BBCB29-394B-41EF-96E3-E256383030F1}" sibTransId="{02F1B97D-5EF5-43E7-82F8-E9517B24C7CE}"/>
    <dgm:cxn modelId="{AC9B4722-CE61-43F8-9F95-6699EDD87245}" type="presOf" srcId="{D24AB9F2-5075-4DA8-AFFC-19499E0DDFC9}" destId="{39D04E5B-019D-4713-9350-85C3B3805A91}" srcOrd="0" destOrd="0" presId="urn:microsoft.com/office/officeart/2005/8/layout/vList5"/>
    <dgm:cxn modelId="{80B6C8DB-A8B4-4AA3-A897-FCAC87998AF0}" srcId="{3DFE7A03-5109-4BEF-9F82-CB8E1476F808}" destId="{53AD70AC-9DEB-4F2A-86F6-440B9C0CCA2A}" srcOrd="0" destOrd="0" parTransId="{2A7BD436-C425-48A9-91CD-5780EEBD4F54}" sibTransId="{3ABC840D-89F8-457B-9840-B0230F157797}"/>
    <dgm:cxn modelId="{B2E908F6-75C1-46A2-9EDE-6B32DDF29666}" type="presOf" srcId="{3DFE7A03-5109-4BEF-9F82-CB8E1476F808}" destId="{8120079C-CAF1-4B40-8263-66034748ED02}" srcOrd="0" destOrd="0" presId="urn:microsoft.com/office/officeart/2005/8/layout/vList5"/>
    <dgm:cxn modelId="{E2FCF3FA-DB4B-44CE-84AC-12260F2F9AB6}" type="presOf" srcId="{052816C7-F782-4861-A3F0-55597F361E37}" destId="{2AD3E347-B970-49D7-8A3E-4B1D78938CA4}" srcOrd="0" destOrd="0" presId="urn:microsoft.com/office/officeart/2005/8/layout/vList5"/>
    <dgm:cxn modelId="{06718D31-7C47-43F1-9F0E-0EB29D1BC6AB}" srcId="{2EB8BAAF-3B5E-45CC-9EF6-AA3F532187C5}" destId="{052816C7-F782-4861-A3F0-55597F361E37}" srcOrd="0" destOrd="0" parTransId="{508E6B90-2488-4EE3-BEA3-541CF9EEF689}" sibTransId="{FC97E69B-D9C9-4AC7-8271-3ABC5DF5C06C}"/>
    <dgm:cxn modelId="{14A5C9C8-C296-4B57-9ABD-EB3AD76AA537}" type="presParOf" srcId="{5F72DA99-7DBC-49BB-A78C-A616DCAB4901}" destId="{6BB82D92-79CD-4107-A016-ADF00A7E7BA2}" srcOrd="0" destOrd="0" presId="urn:microsoft.com/office/officeart/2005/8/layout/vList5"/>
    <dgm:cxn modelId="{0C78E481-9C27-436F-8553-ECB3B04FD30A}" type="presParOf" srcId="{6BB82D92-79CD-4107-A016-ADF00A7E7BA2}" destId="{6BC4431F-F44F-4AE3-8468-328687893A27}" srcOrd="0" destOrd="0" presId="urn:microsoft.com/office/officeart/2005/8/layout/vList5"/>
    <dgm:cxn modelId="{AD12F3C0-4D2D-4AF0-8831-FF8C7A07BC74}" type="presParOf" srcId="{6BB82D92-79CD-4107-A016-ADF00A7E7BA2}" destId="{2AD3E347-B970-49D7-8A3E-4B1D78938CA4}" srcOrd="1" destOrd="0" presId="urn:microsoft.com/office/officeart/2005/8/layout/vList5"/>
    <dgm:cxn modelId="{2C104780-3D06-4F88-BBBD-A0CFD83850B2}" type="presParOf" srcId="{5F72DA99-7DBC-49BB-A78C-A616DCAB4901}" destId="{E16922DA-8E10-4037-8F21-D2B5E844DDF1}" srcOrd="1" destOrd="0" presId="urn:microsoft.com/office/officeart/2005/8/layout/vList5"/>
    <dgm:cxn modelId="{7BADF0E8-D767-4710-89FE-966B8E19F8F8}" type="presParOf" srcId="{5F72DA99-7DBC-49BB-A78C-A616DCAB4901}" destId="{23192070-F60E-44EA-AC42-935E477B7C6E}" srcOrd="2" destOrd="0" presId="urn:microsoft.com/office/officeart/2005/8/layout/vList5"/>
    <dgm:cxn modelId="{42DBC447-338F-480E-AB23-2D45DD62874A}" type="presParOf" srcId="{23192070-F60E-44EA-AC42-935E477B7C6E}" destId="{39D04E5B-019D-4713-9350-85C3B3805A91}" srcOrd="0" destOrd="0" presId="urn:microsoft.com/office/officeart/2005/8/layout/vList5"/>
    <dgm:cxn modelId="{57C7A389-051D-499C-A341-A58A2E01993C}" type="presParOf" srcId="{23192070-F60E-44EA-AC42-935E477B7C6E}" destId="{CC169FF3-6436-4C63-9CF0-EF3141A0DABE}" srcOrd="1" destOrd="0" presId="urn:microsoft.com/office/officeart/2005/8/layout/vList5"/>
    <dgm:cxn modelId="{00178DC4-61B6-48A0-BCA2-5FB98314EE53}" type="presParOf" srcId="{5F72DA99-7DBC-49BB-A78C-A616DCAB4901}" destId="{38F1EAC4-FB69-4ABE-AB02-739733B40BC7}" srcOrd="3" destOrd="0" presId="urn:microsoft.com/office/officeart/2005/8/layout/vList5"/>
    <dgm:cxn modelId="{9E3F8CAD-4763-4B76-AF67-DBC03347044B}" type="presParOf" srcId="{5F72DA99-7DBC-49BB-A78C-A616DCAB4901}" destId="{7AB6D10D-9241-404A-A0A0-EF6C7DB3EED5}" srcOrd="4" destOrd="0" presId="urn:microsoft.com/office/officeart/2005/8/layout/vList5"/>
    <dgm:cxn modelId="{81B8BE03-E370-4174-A913-B253C7C0D738}" type="presParOf" srcId="{7AB6D10D-9241-404A-A0A0-EF6C7DB3EED5}" destId="{485A24BF-A77E-43B0-BA32-423641F1BA18}" srcOrd="0" destOrd="0" presId="urn:microsoft.com/office/officeart/2005/8/layout/vList5"/>
    <dgm:cxn modelId="{E133C0ED-488C-4FE3-9BFA-05D318D4D872}" type="presParOf" srcId="{7AB6D10D-9241-404A-A0A0-EF6C7DB3EED5}" destId="{5D85C25E-0EB6-4D1F-9125-D214E727CCFC}" srcOrd="1" destOrd="0" presId="urn:microsoft.com/office/officeart/2005/8/layout/vList5"/>
    <dgm:cxn modelId="{1297A58A-D5D4-4C8F-9F1F-5291BF2036EA}" type="presParOf" srcId="{5F72DA99-7DBC-49BB-A78C-A616DCAB4901}" destId="{D5F4E247-BF9C-4DB8-BB12-3634E7171C05}" srcOrd="5" destOrd="0" presId="urn:microsoft.com/office/officeart/2005/8/layout/vList5"/>
    <dgm:cxn modelId="{DC0234AA-B9EF-48AF-80AD-98845F6AEF3B}" type="presParOf" srcId="{5F72DA99-7DBC-49BB-A78C-A616DCAB4901}" destId="{6A9A8C1F-9D5E-43F9-A3FE-7B4C52C0ED34}" srcOrd="6" destOrd="0" presId="urn:microsoft.com/office/officeart/2005/8/layout/vList5"/>
    <dgm:cxn modelId="{A7F3E8F0-2480-4ACD-A49C-CAFABC5A5B96}" type="presParOf" srcId="{6A9A8C1F-9D5E-43F9-A3FE-7B4C52C0ED34}" destId="{8120079C-CAF1-4B40-8263-66034748ED02}" srcOrd="0" destOrd="0" presId="urn:microsoft.com/office/officeart/2005/8/layout/vList5"/>
    <dgm:cxn modelId="{829A9F03-ED21-4A72-A80F-3E4C33FF6538}" type="presParOf" srcId="{6A9A8C1F-9D5E-43F9-A3FE-7B4C52C0ED34}" destId="{B5E74264-EACB-4CD6-A9D1-A70A7DB4305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3E347-B970-49D7-8A3E-4B1D78938CA4}">
      <dsp:nvSpPr>
        <dsp:cNvPr id="0" name=""/>
        <dsp:cNvSpPr/>
      </dsp:nvSpPr>
      <dsp:spPr>
        <a:xfrm rot="5400000">
          <a:off x="3773358" y="-1230777"/>
          <a:ext cx="659590" cy="3345258"/>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What happened? </a:t>
          </a:r>
        </a:p>
      </dsp:txBody>
      <dsp:txXfrm rot="-5400000">
        <a:off x="2430525" y="144255"/>
        <a:ext cx="3313059" cy="595192"/>
      </dsp:txXfrm>
    </dsp:sp>
    <dsp:sp modelId="{6BC4431F-F44F-4AE3-8468-328687893A27}">
      <dsp:nvSpPr>
        <dsp:cNvPr id="0" name=""/>
        <dsp:cNvSpPr/>
      </dsp:nvSpPr>
      <dsp:spPr>
        <a:xfrm>
          <a:off x="548817" y="947"/>
          <a:ext cx="1881707" cy="881806"/>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latin typeface="Arial" panose="020B0604020202020204" pitchFamily="34" charset="0"/>
              <a:cs typeface="Arial" panose="020B0604020202020204" pitchFamily="34" charset="0"/>
            </a:rPr>
            <a:t>Descriptive</a:t>
          </a:r>
        </a:p>
      </dsp:txBody>
      <dsp:txXfrm>
        <a:off x="591863" y="43993"/>
        <a:ext cx="1795615" cy="795714"/>
      </dsp:txXfrm>
    </dsp:sp>
    <dsp:sp modelId="{CC169FF3-6436-4C63-9CF0-EF3141A0DABE}">
      <dsp:nvSpPr>
        <dsp:cNvPr id="0" name=""/>
        <dsp:cNvSpPr/>
      </dsp:nvSpPr>
      <dsp:spPr>
        <a:xfrm rot="5400000">
          <a:off x="3755708" y="-286876"/>
          <a:ext cx="694890" cy="3345258"/>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Why did it happen?</a:t>
          </a:r>
        </a:p>
      </dsp:txBody>
      <dsp:txXfrm rot="-5400000">
        <a:off x="2430524" y="1072230"/>
        <a:ext cx="3311336" cy="627046"/>
      </dsp:txXfrm>
    </dsp:sp>
    <dsp:sp modelId="{39D04E5B-019D-4713-9350-85C3B3805A91}">
      <dsp:nvSpPr>
        <dsp:cNvPr id="0" name=""/>
        <dsp:cNvSpPr/>
      </dsp:nvSpPr>
      <dsp:spPr>
        <a:xfrm>
          <a:off x="548817" y="971537"/>
          <a:ext cx="1881707" cy="82843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latin typeface="Arial" panose="020B0604020202020204" pitchFamily="34" charset="0"/>
              <a:cs typeface="Arial" panose="020B0604020202020204" pitchFamily="34" charset="0"/>
            </a:rPr>
            <a:t>Diagnostics</a:t>
          </a:r>
        </a:p>
      </dsp:txBody>
      <dsp:txXfrm>
        <a:off x="589258" y="1011978"/>
        <a:ext cx="1800825" cy="747548"/>
      </dsp:txXfrm>
    </dsp:sp>
    <dsp:sp modelId="{5D85C25E-0EB6-4D1F-9125-D214E727CCFC}">
      <dsp:nvSpPr>
        <dsp:cNvPr id="0" name=""/>
        <dsp:cNvSpPr/>
      </dsp:nvSpPr>
      <dsp:spPr>
        <a:xfrm rot="5400000">
          <a:off x="3773344" y="620650"/>
          <a:ext cx="659619" cy="3345258"/>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What will happen?</a:t>
          </a:r>
        </a:p>
      </dsp:txBody>
      <dsp:txXfrm rot="-5400000">
        <a:off x="2430525" y="1995669"/>
        <a:ext cx="3313058" cy="595219"/>
      </dsp:txXfrm>
    </dsp:sp>
    <dsp:sp modelId="{485A24BF-A77E-43B0-BA32-423641F1BA18}">
      <dsp:nvSpPr>
        <dsp:cNvPr id="0" name=""/>
        <dsp:cNvSpPr/>
      </dsp:nvSpPr>
      <dsp:spPr>
        <a:xfrm>
          <a:off x="548817" y="1888750"/>
          <a:ext cx="1881707" cy="80905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latin typeface="Arial" panose="020B0604020202020204" pitchFamily="34" charset="0"/>
              <a:cs typeface="Arial" panose="020B0604020202020204" pitchFamily="34" charset="0"/>
            </a:rPr>
            <a:t>Predictive </a:t>
          </a:r>
        </a:p>
      </dsp:txBody>
      <dsp:txXfrm>
        <a:off x="588312" y="1928245"/>
        <a:ext cx="1802717" cy="730068"/>
      </dsp:txXfrm>
    </dsp:sp>
    <dsp:sp modelId="{B5E74264-EACB-4CD6-A9D1-A70A7DB4305C}">
      <dsp:nvSpPr>
        <dsp:cNvPr id="0" name=""/>
        <dsp:cNvSpPr/>
      </dsp:nvSpPr>
      <dsp:spPr>
        <a:xfrm rot="5400000">
          <a:off x="3794403" y="1515125"/>
          <a:ext cx="617500" cy="3345258"/>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What should be done?</a:t>
          </a:r>
        </a:p>
      </dsp:txBody>
      <dsp:txXfrm rot="-5400000">
        <a:off x="2430524" y="2909148"/>
        <a:ext cx="3315114" cy="557212"/>
      </dsp:txXfrm>
    </dsp:sp>
    <dsp:sp modelId="{8120079C-CAF1-4B40-8263-66034748ED02}">
      <dsp:nvSpPr>
        <dsp:cNvPr id="0" name=""/>
        <dsp:cNvSpPr/>
      </dsp:nvSpPr>
      <dsp:spPr>
        <a:xfrm>
          <a:off x="548817" y="2786590"/>
          <a:ext cx="1881707" cy="80232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latin typeface="Arial" panose="020B0604020202020204" pitchFamily="34" charset="0"/>
              <a:cs typeface="Arial" panose="020B0604020202020204" pitchFamily="34" charset="0"/>
            </a:rPr>
            <a:t>Prescriptive </a:t>
          </a:r>
        </a:p>
      </dsp:txBody>
      <dsp:txXfrm>
        <a:off x="587983" y="2825756"/>
        <a:ext cx="1803375" cy="72399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6/26/2017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6/26/2017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base" latinLnBrk="0" hangingPunct="1">
              <a:lnSpc>
                <a:spcPct val="100000"/>
              </a:lnSpc>
              <a:spcBef>
                <a:spcPts val="0"/>
              </a:spcBef>
              <a:spcAft>
                <a:spcPts val="0"/>
              </a:spcAft>
              <a:buClrTx/>
              <a:buSzTx/>
              <a:buFontTx/>
              <a:buNone/>
              <a:tabLst/>
              <a:defRPr/>
            </a:pPr>
            <a:r>
              <a:rPr lang="he-IL" sz="1200" b="0" i="0" kern="1200" dirty="0" smtClean="0">
                <a:solidFill>
                  <a:schemeClr val="tx1"/>
                </a:solidFill>
                <a:effectLst/>
                <a:latin typeface="+mn-lt"/>
                <a:ea typeface="+mn-ea"/>
                <a:cs typeface="+mn-cs"/>
              </a:rPr>
              <a:t>בהרצאה הראשונה</a:t>
            </a:r>
            <a:r>
              <a:rPr lang="he-IL" sz="1200" b="0" i="0" kern="1200" baseline="0" dirty="0" smtClean="0">
                <a:solidFill>
                  <a:schemeClr val="tx1"/>
                </a:solidFill>
                <a:effectLst/>
                <a:latin typeface="+mn-lt"/>
                <a:ea typeface="+mn-ea"/>
                <a:cs typeface="+mn-cs"/>
              </a:rPr>
              <a:t> </a:t>
            </a:r>
            <a:r>
              <a:rPr lang="he-IL" sz="1200" b="0" i="0" kern="1200" dirty="0" smtClean="0">
                <a:solidFill>
                  <a:schemeClr val="tx1"/>
                </a:solidFill>
                <a:effectLst/>
                <a:latin typeface="+mn-lt"/>
                <a:ea typeface="+mn-ea"/>
                <a:cs typeface="+mn-cs"/>
              </a:rPr>
              <a:t>נסקור את השלבים השונים בתהליך ה-</a:t>
            </a:r>
            <a:r>
              <a:rPr lang="en-US" sz="1200" b="0" i="0" kern="1200" dirty="0" smtClean="0">
                <a:solidFill>
                  <a:schemeClr val="tx1"/>
                </a:solidFill>
                <a:effectLst/>
                <a:latin typeface="+mn-lt"/>
                <a:ea typeface="+mn-ea"/>
                <a:cs typeface="+mn-cs"/>
              </a:rPr>
              <a:t> data analytics </a:t>
            </a:r>
            <a:r>
              <a:rPr lang="he-IL" sz="1200" b="0" i="0" kern="1200" baseline="0" dirty="0" smtClean="0">
                <a:solidFill>
                  <a:schemeClr val="tx1"/>
                </a:solidFill>
                <a:effectLst/>
                <a:latin typeface="+mn-lt"/>
                <a:ea typeface="+mn-ea"/>
                <a:cs typeface="+mn-cs"/>
              </a:rPr>
              <a:t> נדבר על האתגרים </a:t>
            </a:r>
            <a:r>
              <a:rPr lang="he-IL" sz="1200" b="0" i="0" kern="1200" dirty="0" smtClean="0">
                <a:solidFill>
                  <a:schemeClr val="tx1"/>
                </a:solidFill>
                <a:effectLst/>
                <a:latin typeface="+mn-lt"/>
                <a:ea typeface="+mn-ea"/>
                <a:cs typeface="+mn-cs"/>
              </a:rPr>
              <a:t>השונים בתהליך</a:t>
            </a:r>
            <a:r>
              <a:rPr lang="he-IL" sz="1200" b="0" i="0" kern="1200" baseline="0" dirty="0" smtClean="0">
                <a:solidFill>
                  <a:schemeClr val="tx1"/>
                </a:solidFill>
                <a:effectLst/>
                <a:latin typeface="+mn-lt"/>
                <a:ea typeface="+mn-ea"/>
                <a:cs typeface="+mn-cs"/>
              </a:rPr>
              <a:t> ו</a:t>
            </a:r>
            <a:r>
              <a:rPr lang="he-IL" sz="1200" b="0" i="0" kern="1200" dirty="0" smtClean="0">
                <a:solidFill>
                  <a:schemeClr val="tx1"/>
                </a:solidFill>
                <a:effectLst/>
                <a:latin typeface="+mn-lt"/>
                <a:ea typeface="+mn-ea"/>
                <a:cs typeface="+mn-cs"/>
              </a:rPr>
              <a:t>נכיר גישות וטכניקות ב-</a:t>
            </a:r>
            <a:r>
              <a:rPr lang="en-US" sz="1200" b="0" i="0" kern="1200" dirty="0" smtClean="0">
                <a:solidFill>
                  <a:schemeClr val="tx1"/>
                </a:solidFill>
                <a:effectLst/>
                <a:latin typeface="+mn-lt"/>
                <a:ea typeface="+mn-ea"/>
                <a:cs typeface="+mn-cs"/>
              </a:rPr>
              <a:t>MATLAB </a:t>
            </a:r>
            <a:r>
              <a:rPr lang="he-IL" sz="1200" b="0" i="0" kern="1200" dirty="0" smtClean="0">
                <a:solidFill>
                  <a:schemeClr val="tx1"/>
                </a:solidFill>
                <a:effectLst/>
                <a:latin typeface="+mn-lt"/>
                <a:ea typeface="+mn-ea"/>
                <a:cs typeface="+mn-cs"/>
              </a:rPr>
              <a:t> כדי להתמודד איתם</a:t>
            </a:r>
          </a:p>
          <a:p>
            <a:pPr marL="0" marR="0" lvl="0" indent="0" algn="r" defTabSz="914400" rtl="1" eaLnBrk="1" fontAlgn="base" latinLnBrk="0" hangingPunct="1">
              <a:lnSpc>
                <a:spcPct val="100000"/>
              </a:lnSpc>
              <a:spcBef>
                <a:spcPts val="0"/>
              </a:spcBef>
              <a:spcAft>
                <a:spcPts val="0"/>
              </a:spcAft>
              <a:buClrTx/>
              <a:buSzTx/>
              <a:buFontTx/>
              <a:buNone/>
              <a:tabLst/>
              <a:defRPr/>
            </a:pPr>
            <a:r>
              <a:rPr lang="he-IL" sz="1200" b="0" i="0" kern="1200" dirty="0" smtClean="0">
                <a:solidFill>
                  <a:schemeClr val="tx1"/>
                </a:solidFill>
                <a:effectLst/>
                <a:latin typeface="+mn-lt"/>
                <a:ea typeface="+mn-ea"/>
                <a:cs typeface="+mn-cs"/>
              </a:rPr>
              <a:t>לאחר מכן נראה כיצד להתמודד עם מידע שאינו</a:t>
            </a:r>
            <a:r>
              <a:rPr lang="he-IL" sz="1200" b="0" i="0" kern="1200" baseline="0" dirty="0" smtClean="0">
                <a:solidFill>
                  <a:schemeClr val="tx1"/>
                </a:solidFill>
                <a:effectLst/>
                <a:latin typeface="+mn-lt"/>
                <a:ea typeface="+mn-ea"/>
                <a:cs typeface="+mn-cs"/>
              </a:rPr>
              <a:t> מתאים לגודל הזיכרון.</a:t>
            </a:r>
          </a:p>
          <a:p>
            <a:pPr algn="r" rtl="1" fontAlgn="base"/>
            <a:r>
              <a:rPr lang="he-IL" sz="1200" b="0" i="0" kern="1200" baseline="0" dirty="0" smtClean="0">
                <a:solidFill>
                  <a:schemeClr val="tx1"/>
                </a:solidFill>
                <a:effectLst/>
                <a:latin typeface="+mn-lt"/>
                <a:ea typeface="+mn-ea"/>
                <a:cs typeface="+mn-cs"/>
              </a:rPr>
              <a:t>לאחר מכן אורי חי מחברת </a:t>
            </a:r>
            <a:r>
              <a:rPr lang="he-IL" sz="1200" b="0" i="0" kern="1200" baseline="0" dirty="0" err="1" smtClean="0">
                <a:solidFill>
                  <a:schemeClr val="tx1"/>
                </a:solidFill>
                <a:effectLst/>
                <a:latin typeface="+mn-lt"/>
                <a:ea typeface="+mn-ea"/>
                <a:cs typeface="+mn-cs"/>
              </a:rPr>
              <a:t>אנאגוג</a:t>
            </a:r>
            <a:r>
              <a:rPr lang="he-IL" sz="1200" b="0" i="0" kern="1200" baseline="0" dirty="0" smtClean="0">
                <a:solidFill>
                  <a:schemeClr val="tx1"/>
                </a:solidFill>
                <a:effectLst/>
                <a:latin typeface="+mn-lt"/>
                <a:ea typeface="+mn-ea"/>
                <a:cs typeface="+mn-cs"/>
              </a:rPr>
              <a:t> יספר לנו על החברה ופתרון מבוסס ענן שהיא מציעה.</a:t>
            </a:r>
          </a:p>
          <a:p>
            <a:pPr algn="r" rtl="1" fontAlgn="base"/>
            <a:r>
              <a:rPr lang="he-IL" sz="1200" b="0" i="0" kern="1200" baseline="0" dirty="0" smtClean="0">
                <a:solidFill>
                  <a:schemeClr val="tx1"/>
                </a:solidFill>
                <a:effectLst/>
                <a:latin typeface="+mn-lt"/>
                <a:ea typeface="+mn-ea"/>
                <a:cs typeface="+mn-cs"/>
              </a:rPr>
              <a:t>לאחר מכן ובהמשך מתבקש להרצאה של אורי, נרחיב את הדיבור על יכולות </a:t>
            </a:r>
            <a:r>
              <a:rPr lang="en-US" sz="1200" b="0" i="0" kern="1200" baseline="0" dirty="0" smtClean="0">
                <a:solidFill>
                  <a:schemeClr val="tx1"/>
                </a:solidFill>
                <a:effectLst/>
                <a:latin typeface="+mn-lt"/>
                <a:ea typeface="+mn-ea"/>
                <a:cs typeface="+mn-cs"/>
              </a:rPr>
              <a:t>IOT</a:t>
            </a:r>
            <a:r>
              <a:rPr lang="he-IL" sz="1200" b="0" i="0" kern="1200" baseline="0" dirty="0" smtClean="0">
                <a:solidFill>
                  <a:schemeClr val="tx1"/>
                </a:solidFill>
                <a:effectLst/>
                <a:latin typeface="+mn-lt"/>
                <a:ea typeface="+mn-ea"/>
                <a:cs typeface="+mn-cs"/>
              </a:rPr>
              <a:t> ולמידת מכונה </a:t>
            </a:r>
            <a:r>
              <a:rPr lang="he-IL" sz="1200" b="0" i="0" kern="1200" baseline="0" dirty="0" err="1" smtClean="0">
                <a:solidFill>
                  <a:schemeClr val="tx1"/>
                </a:solidFill>
                <a:effectLst/>
                <a:latin typeface="+mn-lt"/>
                <a:ea typeface="+mn-ea"/>
                <a:cs typeface="+mn-cs"/>
              </a:rPr>
              <a:t>במטלב</a:t>
            </a:r>
            <a:endParaRPr lang="he-IL" sz="1200" b="0" i="0" kern="1200" dirty="0" smtClean="0">
              <a:solidFill>
                <a:schemeClr val="tx1"/>
              </a:solidFill>
              <a:effectLst/>
              <a:latin typeface="+mn-lt"/>
              <a:ea typeface="+mn-ea"/>
              <a:cs typeface="+mn-cs"/>
            </a:endParaRPr>
          </a:p>
          <a:p>
            <a:pPr algn="r" rtl="1" fontAlgn="base"/>
            <a:endParaRPr lang="en-US" sz="1200" b="0" i="0" kern="1200" dirty="0" smtClean="0">
              <a:solidFill>
                <a:schemeClr val="tx1"/>
              </a:solidFill>
              <a:effectLst/>
              <a:latin typeface="+mn-lt"/>
              <a:ea typeface="+mn-ea"/>
              <a:cs typeface="+mn-cs"/>
            </a:endParaRPr>
          </a:p>
          <a:p>
            <a:pPr fontAlgn="base"/>
            <a:r>
              <a:rPr lang="en-US" sz="1200" b="0" i="0" kern="1200" dirty="0" err="1" smtClean="0">
                <a:solidFill>
                  <a:schemeClr val="tx1"/>
                </a:solidFill>
                <a:effectLst/>
                <a:latin typeface="+mn-lt"/>
                <a:ea typeface="+mn-ea"/>
                <a:cs typeface="+mn-cs"/>
              </a:rPr>
              <a:t>Anagog’s</a:t>
            </a:r>
            <a:r>
              <a:rPr lang="en-US" sz="1200" b="0" i="0" kern="1200" dirty="0" smtClean="0">
                <a:solidFill>
                  <a:schemeClr val="tx1"/>
                </a:solidFill>
                <a:effectLst/>
                <a:latin typeface="+mn-lt"/>
                <a:ea typeface="+mn-ea"/>
                <a:cs typeface="+mn-cs"/>
              </a:rPr>
              <a:t> powerful system architecture provides in-device mobility status detection, with cloud-based processing power, deep learning and an insightful analytics platform.</a:t>
            </a:r>
          </a:p>
          <a:p>
            <a:pPr fontAlgn="base"/>
            <a:r>
              <a:rPr lang="en-US" sz="1200" b="0" i="0" kern="1200" dirty="0" smtClean="0">
                <a:solidFill>
                  <a:schemeClr val="tx1"/>
                </a:solidFill>
                <a:effectLst/>
                <a:latin typeface="+mn-lt"/>
                <a:ea typeface="+mn-ea"/>
                <a:cs typeface="+mn-cs"/>
              </a:rPr>
              <a:t>Our SDK uses multiple smartphone sensors to anonymously detect the mobility status and understand the activity context of users. By combining our technology and machine learning, our SDK can help you understand the precise activity level, context and location of your users.</a:t>
            </a:r>
          </a:p>
          <a:p>
            <a:endParaRPr lang="he-IL"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935106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128095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he-IL" dirty="0" smtClean="0"/>
              <a:t>אין</a:t>
            </a:r>
            <a:r>
              <a:rPr lang="he-IL" baseline="0" dirty="0" smtClean="0"/>
              <a:t> מגבלת רישיון</a:t>
            </a:r>
          </a:p>
          <a:p>
            <a:pPr algn="r" rtl="1"/>
            <a:r>
              <a:rPr lang="he-IL" baseline="0" dirty="0" smtClean="0"/>
              <a:t>רק להוריד בחינם את </a:t>
            </a:r>
            <a:r>
              <a:rPr lang="he-IL" baseline="0" smtClean="0"/>
              <a:t>ה</a:t>
            </a:r>
            <a:r>
              <a:rPr lang="en-US" baseline="0" smtClean="0"/>
              <a:t>MCR</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355421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e-IL" altLang="he-IL" smtClean="0">
              <a:latin typeface="Arial" panose="020B0604020202020204" pitchFamily="34" charset="0"/>
            </a:endParaRPr>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1E92A5-6CCD-40F1-9A56-6AC3CF03AB57}" type="slidenum">
              <a:rPr lang="he-IL" altLang="he-IL" smtClean="0"/>
              <a:pPr>
                <a:spcBef>
                  <a:spcPct val="0"/>
                </a:spcBef>
              </a:pPr>
              <a:t>20</a:t>
            </a:fld>
            <a:endParaRPr lang="en-US" altLang="he-IL" smtClean="0"/>
          </a:p>
        </p:txBody>
      </p:sp>
    </p:spTree>
    <p:extLst>
      <p:ext uri="{BB962C8B-B14F-4D97-AF65-F5344CB8AC3E}">
        <p14:creationId xmlns:p14="http://schemas.microsoft.com/office/powerpoint/2010/main" val="1162913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Visualize frequency and damage costs by type and location.</a:t>
            </a:r>
          </a:p>
          <a:p>
            <a:r>
              <a:rPr lang="en-US" sz="1200" b="0" i="0" u="none" strike="noStrike" kern="1200" dirty="0" smtClean="0">
                <a:solidFill>
                  <a:schemeClr val="tx1"/>
                </a:solidFill>
                <a:effectLst/>
                <a:latin typeface="+mn-lt"/>
                <a:ea typeface="+mn-ea"/>
                <a:cs typeface="+mn-cs"/>
              </a:rPr>
              <a:t>Explore the connections between weather events.</a:t>
            </a:r>
          </a:p>
          <a:p>
            <a:r>
              <a:rPr lang="en-US" sz="1200" b="0" i="0" u="none" strike="noStrike" kern="1200" dirty="0" smtClean="0">
                <a:solidFill>
                  <a:schemeClr val="tx1"/>
                </a:solidFill>
                <a:effectLst/>
                <a:latin typeface="+mn-lt"/>
                <a:ea typeface="+mn-ea"/>
                <a:cs typeface="+mn-cs"/>
              </a:rPr>
              <a:t>Visualize storm event information on a map.</a:t>
            </a:r>
          </a:p>
          <a:p>
            <a:endParaRPr lang="he-IL"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243204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z="1200" b="0" i="0" u="none" strike="noStrike" kern="1200" baseline="0" dirty="0" smtClean="0">
                <a:solidFill>
                  <a:schemeClr val="tx1"/>
                </a:solidFill>
                <a:latin typeface="+mn-lt"/>
                <a:ea typeface="+mn-ea"/>
                <a:cs typeface="+mn-cs"/>
              </a:rPr>
              <a:t>קורס מתקדם</a:t>
            </a:r>
          </a:p>
          <a:p>
            <a:r>
              <a:rPr lang="he-IL"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Utilizing development tools </a:t>
            </a:r>
          </a:p>
          <a:p>
            <a:r>
              <a:rPr lang="en-US" sz="1200" b="0" i="0" u="none" strike="noStrike" kern="1200" baseline="0" dirty="0" smtClean="0">
                <a:solidFill>
                  <a:schemeClr val="tx1"/>
                </a:solidFill>
                <a:latin typeface="+mn-lt"/>
                <a:ea typeface="+mn-ea"/>
                <a:cs typeface="+mn-cs"/>
              </a:rPr>
              <a:t> Verifying application behavior </a:t>
            </a:r>
          </a:p>
          <a:p>
            <a:r>
              <a:rPr lang="en-US" sz="1200" b="0" i="0" u="none" strike="noStrike" kern="1200" baseline="0" dirty="0" smtClean="0">
                <a:solidFill>
                  <a:schemeClr val="tx1"/>
                </a:solidFill>
                <a:latin typeface="+mn-lt"/>
                <a:ea typeface="+mn-ea"/>
                <a:cs typeface="+mn-cs"/>
              </a:rPr>
              <a:t> Creating robust applications </a:t>
            </a:r>
          </a:p>
          <a:p>
            <a:r>
              <a:rPr lang="en-US" sz="1200" b="0" i="0" u="none" strike="noStrike" kern="1200" baseline="0" dirty="0" smtClean="0">
                <a:solidFill>
                  <a:schemeClr val="tx1"/>
                </a:solidFill>
                <a:latin typeface="+mn-lt"/>
                <a:ea typeface="+mn-ea"/>
                <a:cs typeface="+mn-cs"/>
              </a:rPr>
              <a:t> Structuring code </a:t>
            </a:r>
          </a:p>
          <a:p>
            <a:r>
              <a:rPr lang="en-US" sz="1200" b="0" i="0" u="none" strike="noStrike" kern="1200" baseline="0" dirty="0" smtClean="0">
                <a:solidFill>
                  <a:schemeClr val="tx1"/>
                </a:solidFill>
                <a:latin typeface="+mn-lt"/>
                <a:ea typeface="+mn-ea"/>
                <a:cs typeface="+mn-cs"/>
              </a:rPr>
              <a:t> Structuring data </a:t>
            </a:r>
          </a:p>
          <a:p>
            <a:r>
              <a:rPr lang="en-US" sz="1200" b="0" i="0" u="none" strike="noStrike" kern="1200" baseline="0" dirty="0" smtClean="0">
                <a:solidFill>
                  <a:schemeClr val="tx1"/>
                </a:solidFill>
                <a:latin typeface="+mn-lt"/>
                <a:ea typeface="+mn-ea"/>
                <a:cs typeface="+mn-cs"/>
              </a:rPr>
              <a:t> Managing data efficiently </a:t>
            </a:r>
          </a:p>
          <a:p>
            <a:r>
              <a:rPr lang="en-US" sz="1200" b="0" i="0" u="none" strike="noStrike" kern="1200" baseline="0" dirty="0" smtClean="0">
                <a:solidFill>
                  <a:schemeClr val="tx1"/>
                </a:solidFill>
                <a:latin typeface="+mn-lt"/>
                <a:ea typeface="+mn-ea"/>
                <a:cs typeface="+mn-cs"/>
              </a:rPr>
              <a:t> Creating a toolbox </a:t>
            </a:r>
          </a:p>
          <a:p>
            <a:endParaRPr lang="he-IL"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1788601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לפתוח</a:t>
            </a:r>
            <a:r>
              <a:rPr lang="he-IL" baseline="0" dirty="0" smtClean="0"/>
              <a:t> קובץ אקסל 2016 לדוגמא ולהפוך תחת </a:t>
            </a:r>
            <a:r>
              <a:rPr lang="en-US" baseline="0" dirty="0" smtClean="0"/>
              <a:t>page layout</a:t>
            </a:r>
            <a:r>
              <a:rPr lang="he-IL" baseline="0" dirty="0" smtClean="0"/>
              <a:t> את הכיוון להיות </a:t>
            </a:r>
            <a:r>
              <a:rPr lang="en-US" baseline="0" dirty="0" smtClean="0"/>
              <a:t>left to right</a:t>
            </a:r>
            <a:endParaRPr lang="he-IL" baseline="0" dirty="0" smtClean="0"/>
          </a:p>
          <a:p>
            <a:pPr algn="r" rtl="1"/>
            <a:r>
              <a:rPr lang="he-IL" baseline="0" dirty="0" smtClean="0"/>
              <a:t>לפתוח ולהריץ סקריפטים:</a:t>
            </a:r>
          </a:p>
          <a:p>
            <a:pPr algn="l" rtl="0"/>
            <a:r>
              <a:rPr lang="en-US" dirty="0" smtClean="0"/>
              <a:t>C:\Users\shirang\Documents\</a:t>
            </a:r>
            <a:r>
              <a:rPr lang="he-IL" dirty="0" smtClean="0"/>
              <a:t>חומר לסמינרים\</a:t>
            </a:r>
            <a:r>
              <a:rPr lang="en-US" dirty="0" smtClean="0"/>
              <a:t>Expo2017\</a:t>
            </a:r>
            <a:r>
              <a:rPr lang="en-US" dirty="0" err="1" smtClean="0"/>
              <a:t>WeatherEventAnalysis</a:t>
            </a:r>
            <a:r>
              <a:rPr lang="en-US" dirty="0" smtClean="0"/>
              <a:t>\</a:t>
            </a:r>
            <a:r>
              <a:rPr lang="en-US" dirty="0" err="1" smtClean="0"/>
              <a:t>WeatherEventAnalysis</a:t>
            </a:r>
            <a:r>
              <a:rPr lang="en-US" dirty="0" smtClean="0"/>
              <a:t>\StormEvents1.mlx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C:\Users\shirang\Documents\</a:t>
            </a:r>
            <a:r>
              <a:rPr lang="he-IL" dirty="0" smtClean="0"/>
              <a:t>חומר לסמינרים\</a:t>
            </a:r>
            <a:r>
              <a:rPr lang="en-US" dirty="0" smtClean="0"/>
              <a:t>Expo2017\</a:t>
            </a:r>
            <a:r>
              <a:rPr lang="en-US" dirty="0" err="1" smtClean="0"/>
              <a:t>WeatherEventAnalysis</a:t>
            </a:r>
            <a:r>
              <a:rPr lang="en-US" dirty="0" smtClean="0"/>
              <a:t>\</a:t>
            </a:r>
            <a:r>
              <a:rPr lang="en-US" dirty="0" err="1" smtClean="0"/>
              <a:t>WeatherEventAnalysis</a:t>
            </a:r>
            <a:r>
              <a:rPr lang="en-US" dirty="0" smtClean="0"/>
              <a:t>\StormEvents2.mlx</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smtClean="0"/>
              <a:t>לפתוח</a:t>
            </a:r>
            <a:r>
              <a:rPr lang="he-IL" baseline="0" dirty="0" smtClean="0"/>
              <a:t> לשוניות של </a:t>
            </a:r>
            <a:r>
              <a:rPr lang="en-US" baseline="0" dirty="0" err="1" smtClean="0"/>
              <a:t>Thinkspeak</a:t>
            </a:r>
            <a:endParaRPr lang="en-US" baseline="0" dirty="0" smtClean="0"/>
          </a:p>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smtClean="0"/>
              <a:t>להריץ אפליקציה של </a:t>
            </a:r>
            <a:r>
              <a:rPr lang="en-US" baseline="0" smtClean="0"/>
              <a:t>Human activity</a:t>
            </a:r>
            <a:endParaRPr lang="he-IL"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84639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kern="1200" dirty="0" smtClean="0">
                <a:solidFill>
                  <a:schemeClr val="tx1"/>
                </a:solidFill>
                <a:effectLst/>
                <a:latin typeface="+mn-lt"/>
                <a:ea typeface="+mn-ea"/>
                <a:cs typeface="+mn-cs"/>
              </a:rPr>
              <a:t>בהרצאה זו נסקור את השלבים השונים בתהליך ה-</a:t>
            </a:r>
            <a:r>
              <a:rPr lang="en-US" sz="1200" b="0" i="0" kern="1200" dirty="0" smtClean="0">
                <a:solidFill>
                  <a:schemeClr val="tx1"/>
                </a:solidFill>
                <a:effectLst/>
                <a:latin typeface="+mn-lt"/>
                <a:ea typeface="+mn-ea"/>
                <a:cs typeface="+mn-cs"/>
              </a:rPr>
              <a:t> data analytics </a:t>
            </a:r>
            <a:r>
              <a:rPr lang="he-IL" sz="1200" b="0" i="0" kern="1200" dirty="0" smtClean="0">
                <a:solidFill>
                  <a:schemeClr val="tx1"/>
                </a:solidFill>
                <a:effectLst/>
                <a:latin typeface="+mn-lt"/>
                <a:ea typeface="+mn-ea"/>
                <a:cs typeface="+mn-cs"/>
              </a:rPr>
              <a:t>ונכיר גישות וטכניקות ב-</a:t>
            </a:r>
            <a:r>
              <a:rPr lang="en-US" sz="1200" b="0" i="0" kern="1200" dirty="0" smtClean="0">
                <a:solidFill>
                  <a:schemeClr val="tx1"/>
                </a:solidFill>
                <a:effectLst/>
                <a:latin typeface="+mn-lt"/>
                <a:ea typeface="+mn-ea"/>
                <a:cs typeface="+mn-cs"/>
              </a:rPr>
              <a:t>MATLAB </a:t>
            </a:r>
            <a:r>
              <a:rPr lang="he-IL" sz="1200" b="0" i="0" kern="1200" dirty="0" smtClean="0">
                <a:solidFill>
                  <a:schemeClr val="tx1"/>
                </a:solidFill>
                <a:effectLst/>
                <a:latin typeface="+mn-lt"/>
                <a:ea typeface="+mn-ea"/>
                <a:cs typeface="+mn-cs"/>
              </a:rPr>
              <a:t> כדי להתמודד עם האתגרים השונים בתהליך.</a:t>
            </a:r>
          </a:p>
          <a:p>
            <a:pPr algn="r" rtl="1"/>
            <a:r>
              <a:rPr lang="he-IL" sz="1200" b="0" i="0" kern="1200" dirty="0" smtClean="0">
                <a:solidFill>
                  <a:schemeClr val="tx1"/>
                </a:solidFill>
                <a:effectLst/>
                <a:latin typeface="+mn-lt"/>
                <a:ea typeface="+mn-ea"/>
                <a:cs typeface="+mn-cs"/>
              </a:rPr>
              <a:t>נראה כיצד ניתן לגשת, לחקור ולנתח מידע המגיע ממקורות שונים, לבצע עיבוד מקדים למידע ולהציגו באופן ויזואלי, ולאחר מכן לבנות מודלים ולקבל תובנות מהמידע.</a:t>
            </a:r>
            <a:endParaRPr lang="he-IL"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51552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303038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dirty="0"/>
              <a:t>The MathWorks</a:t>
            </a:r>
          </a:p>
        </p:txBody>
      </p:sp>
      <p:sp>
        <p:nvSpPr>
          <p:cNvPr id="7" name="Rectangle 7"/>
          <p:cNvSpPr>
            <a:spLocks noGrp="1" noChangeArrowheads="1"/>
          </p:cNvSpPr>
          <p:nvPr>
            <p:ph type="sldNum" sz="quarter" idx="5"/>
          </p:nvPr>
        </p:nvSpPr>
        <p:spPr>
          <a:ln/>
        </p:spPr>
        <p:txBody>
          <a:bodyPr/>
          <a:lstStyle/>
          <a:p>
            <a:fld id="{CA0122BE-FBAB-454A-B976-9F7AFC29B50E}" type="slidenum">
              <a:rPr lang="en-US"/>
              <a:pPr/>
              <a:t>6</a:t>
            </a:fld>
            <a:endParaRPr lang="en-US"/>
          </a:p>
        </p:txBody>
      </p:sp>
      <p:sp>
        <p:nvSpPr>
          <p:cNvPr id="145410" name="Rectangle 2"/>
          <p:cNvSpPr>
            <a:spLocks noGrp="1" noRot="1" noChangeAspect="1" noChangeArrowheads="1" noTextEdit="1"/>
          </p:cNvSpPr>
          <p:nvPr>
            <p:ph type="sldImg"/>
          </p:nvPr>
        </p:nvSpPr>
        <p:spPr>
          <a:xfrm>
            <a:off x="582613" y="0"/>
            <a:ext cx="5197475" cy="2924175"/>
          </a:xfrm>
          <a:ln/>
        </p:spPr>
      </p:sp>
      <p:sp>
        <p:nvSpPr>
          <p:cNvPr id="145411" name="Rectangle 3"/>
          <p:cNvSpPr>
            <a:spLocks noGrp="1" noChangeArrowheads="1"/>
          </p:cNvSpPr>
          <p:nvPr>
            <p:ph type="body" idx="1"/>
          </p:nvPr>
        </p:nvSpPr>
        <p:spPr>
          <a:xfrm>
            <a:off x="273949" y="3061552"/>
            <a:ext cx="6584051" cy="6082449"/>
          </a:xfrm>
        </p:spPr>
        <p:txBody>
          <a:bodyPr/>
          <a:lstStyle/>
          <a:p>
            <a:endParaRPr lang="en-US" sz="1600" dirty="0"/>
          </a:p>
          <a:p>
            <a:r>
              <a:rPr lang="en-US" dirty="0"/>
              <a:t> </a:t>
            </a:r>
          </a:p>
        </p:txBody>
      </p:sp>
    </p:spTree>
    <p:extLst>
      <p:ext uri="{BB962C8B-B14F-4D97-AF65-F5344CB8AC3E}">
        <p14:creationId xmlns:p14="http://schemas.microsoft.com/office/powerpoint/2010/main" val="115090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Visualize frequency and damage costs by type and location.</a:t>
            </a:r>
          </a:p>
          <a:p>
            <a:r>
              <a:rPr lang="en-US" sz="1200" b="0" i="0" u="none" strike="noStrike" kern="1200" dirty="0" smtClean="0">
                <a:solidFill>
                  <a:schemeClr val="tx1"/>
                </a:solidFill>
                <a:effectLst/>
                <a:latin typeface="+mn-lt"/>
                <a:ea typeface="+mn-ea"/>
                <a:cs typeface="+mn-cs"/>
              </a:rPr>
              <a:t>Explore the connections between weather events.</a:t>
            </a:r>
          </a:p>
          <a:p>
            <a:r>
              <a:rPr lang="en-US" sz="1200" b="0" i="0" u="none" strike="noStrike" kern="1200" dirty="0" smtClean="0">
                <a:solidFill>
                  <a:schemeClr val="tx1"/>
                </a:solidFill>
                <a:effectLst/>
                <a:latin typeface="+mn-lt"/>
                <a:ea typeface="+mn-ea"/>
                <a:cs typeface="+mn-cs"/>
              </a:rPr>
              <a:t>Visualize storm event information on a map.</a:t>
            </a:r>
          </a:p>
          <a:p>
            <a:endParaRPr lang="he-IL"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905895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839720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2233475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4179449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p>
            <a:fld id="{CBC4C377-562C-4B24-837B-2BD10A38874B}" type="datetimeFigureOut">
              <a:rPr lang="he-IL" smtClean="0"/>
              <a:pPr/>
              <a:t>ב'/תמוז/תשע"ז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A291909-5E05-492D-8276-4EFB5B2025AA}" type="slidenum">
              <a:rPr lang="he-IL" smtClean="0"/>
              <a:pPr/>
              <a:t>‹#›</a:t>
            </a:fld>
            <a:endParaRPr lang="he-IL"/>
          </a:p>
        </p:txBody>
      </p:sp>
    </p:spTree>
    <p:extLst>
      <p:ext uri="{BB962C8B-B14F-4D97-AF65-F5344CB8AC3E}">
        <p14:creationId xmlns:p14="http://schemas.microsoft.com/office/powerpoint/2010/main" val="4056772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CBC4C377-562C-4B24-837B-2BD10A38874B}" type="datetimeFigureOut">
              <a:rPr lang="he-IL" smtClean="0"/>
              <a:pPr/>
              <a:t>ב'/תמוז/תשע"ז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A291909-5E05-492D-8276-4EFB5B2025AA}" type="slidenum">
              <a:rPr lang="he-IL" smtClean="0"/>
              <a:pPr/>
              <a:t>‹#›</a:t>
            </a:fld>
            <a:endParaRPr lang="he-IL"/>
          </a:p>
        </p:txBody>
      </p:sp>
    </p:spTree>
    <p:extLst>
      <p:ext uri="{BB962C8B-B14F-4D97-AF65-F5344CB8AC3E}">
        <p14:creationId xmlns:p14="http://schemas.microsoft.com/office/powerpoint/2010/main" val="2575357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CBC4C377-562C-4B24-837B-2BD10A38874B}" type="datetimeFigureOut">
              <a:rPr lang="he-IL" smtClean="0"/>
              <a:pPr/>
              <a:t>ב'/תמוז/תשע"ז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A291909-5E05-492D-8276-4EFB5B2025AA}" type="slidenum">
              <a:rPr lang="he-IL" smtClean="0"/>
              <a:pPr/>
              <a:t>‹#›</a:t>
            </a:fld>
            <a:endParaRPr lang="he-IL"/>
          </a:p>
        </p:txBody>
      </p:sp>
    </p:spTree>
    <p:extLst>
      <p:ext uri="{BB962C8B-B14F-4D97-AF65-F5344CB8AC3E}">
        <p14:creationId xmlns:p14="http://schemas.microsoft.com/office/powerpoint/2010/main" val="1814033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Esri">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17484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cs typeface="+mn-cs"/>
              </a:defRPr>
            </a:lvl1pPr>
          </a:lstStyle>
          <a:p>
            <a:r>
              <a:rPr lang="en-US" dirty="0" smtClean="0"/>
              <a:t>Click to edit Master title style</a:t>
            </a:r>
            <a:endParaRPr lang="he-IL" dirty="0"/>
          </a:p>
        </p:txBody>
      </p:sp>
      <p:sp>
        <p:nvSpPr>
          <p:cNvPr id="3" name="Content Placeholder 2"/>
          <p:cNvSpPr>
            <a:spLocks noGrp="1"/>
          </p:cNvSpPr>
          <p:nvPr>
            <p:ph idx="1"/>
          </p:nvPr>
        </p:nvSpPr>
        <p:spPr/>
        <p:txBody>
          <a:bodyPr/>
          <a:lstStyle>
            <a:lvl1pPr>
              <a:defRPr>
                <a:solidFill>
                  <a:schemeClr val="tx1">
                    <a:lumMod val="65000"/>
                    <a:lumOff val="35000"/>
                  </a:schemeClr>
                </a:solidFill>
                <a:cs typeface="+mn-cs"/>
              </a:defRPr>
            </a:lvl1pPr>
            <a:lvl2pPr>
              <a:defRPr>
                <a:solidFill>
                  <a:schemeClr val="tx1">
                    <a:lumMod val="65000"/>
                    <a:lumOff val="35000"/>
                  </a:schemeClr>
                </a:solidFill>
                <a:cs typeface="+mn-cs"/>
              </a:defRPr>
            </a:lvl2pPr>
            <a:lvl3pPr>
              <a:defRPr>
                <a:solidFill>
                  <a:schemeClr val="tx1">
                    <a:lumMod val="65000"/>
                    <a:lumOff val="35000"/>
                  </a:schemeClr>
                </a:solidFill>
                <a:cs typeface="+mn-cs"/>
              </a:defRPr>
            </a:lvl3pPr>
            <a:lvl4pPr>
              <a:defRPr>
                <a:solidFill>
                  <a:schemeClr val="tx1">
                    <a:lumMod val="65000"/>
                    <a:lumOff val="35000"/>
                  </a:schemeClr>
                </a:solidFill>
                <a:cs typeface="+mn-cs"/>
              </a:defRPr>
            </a:lvl4pPr>
            <a:lvl5pPr>
              <a:defRPr>
                <a:solidFill>
                  <a:schemeClr val="tx1">
                    <a:lumMod val="65000"/>
                    <a:lumOff val="35000"/>
                  </a:schemeClr>
                </a:solidFill>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4" name="Date Placeholder 3"/>
          <p:cNvSpPr>
            <a:spLocks noGrp="1"/>
          </p:cNvSpPr>
          <p:nvPr>
            <p:ph type="dt" sz="half" idx="10"/>
          </p:nvPr>
        </p:nvSpPr>
        <p:spPr/>
        <p:txBody>
          <a:bodyPr/>
          <a:lstStyle/>
          <a:p>
            <a:fld id="{CBC4C377-562C-4B24-837B-2BD10A38874B}" type="datetimeFigureOut">
              <a:rPr lang="he-IL" smtClean="0"/>
              <a:pPr/>
              <a:t>ב'/תמוז/תשע"ז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A291909-5E05-492D-8276-4EFB5B2025AA}" type="slidenum">
              <a:rPr lang="he-IL" smtClean="0"/>
              <a:pPr/>
              <a:t>‹#›</a:t>
            </a:fld>
            <a:endParaRPr lang="he-IL"/>
          </a:p>
        </p:txBody>
      </p:sp>
    </p:spTree>
    <p:extLst>
      <p:ext uri="{BB962C8B-B14F-4D97-AF65-F5344CB8AC3E}">
        <p14:creationId xmlns:p14="http://schemas.microsoft.com/office/powerpoint/2010/main" val="1699790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5333" b="1" cap="all"/>
            </a:lvl1pPr>
          </a:lstStyle>
          <a:p>
            <a:r>
              <a:rPr lang="en-US" smtClean="0"/>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C4C377-562C-4B24-837B-2BD10A38874B}" type="datetimeFigureOut">
              <a:rPr lang="he-IL" smtClean="0"/>
              <a:pPr/>
              <a:t>ב'/תמוז/תשע"ז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A291909-5E05-492D-8276-4EFB5B2025AA}" type="slidenum">
              <a:rPr lang="he-IL" smtClean="0"/>
              <a:pPr/>
              <a:t>‹#›</a:t>
            </a:fld>
            <a:endParaRPr lang="he-IL"/>
          </a:p>
        </p:txBody>
      </p:sp>
    </p:spTree>
    <p:extLst>
      <p:ext uri="{BB962C8B-B14F-4D97-AF65-F5344CB8AC3E}">
        <p14:creationId xmlns:p14="http://schemas.microsoft.com/office/powerpoint/2010/main" val="290529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p:txBody>
          <a:bodyPr/>
          <a:lstStyle/>
          <a:p>
            <a:fld id="{CBC4C377-562C-4B24-837B-2BD10A38874B}" type="datetimeFigureOut">
              <a:rPr lang="he-IL" smtClean="0"/>
              <a:pPr/>
              <a:t>ב'/תמוז/תשע"ז</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0A291909-5E05-492D-8276-4EFB5B2025AA}" type="slidenum">
              <a:rPr lang="he-IL" smtClean="0"/>
              <a:pPr/>
              <a:t>‹#›</a:t>
            </a:fld>
            <a:endParaRPr lang="he-IL"/>
          </a:p>
        </p:txBody>
      </p:sp>
    </p:spTree>
    <p:extLst>
      <p:ext uri="{BB962C8B-B14F-4D97-AF65-F5344CB8AC3E}">
        <p14:creationId xmlns:p14="http://schemas.microsoft.com/office/powerpoint/2010/main" val="1438993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p:txBody>
          <a:bodyPr/>
          <a:lstStyle/>
          <a:p>
            <a:fld id="{CBC4C377-562C-4B24-837B-2BD10A38874B}" type="datetimeFigureOut">
              <a:rPr lang="he-IL" smtClean="0"/>
              <a:pPr/>
              <a:t>ב'/תמוז/תשע"ז</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0A291909-5E05-492D-8276-4EFB5B2025AA}" type="slidenum">
              <a:rPr lang="he-IL" smtClean="0"/>
              <a:pPr/>
              <a:t>‹#›</a:t>
            </a:fld>
            <a:endParaRPr lang="he-IL"/>
          </a:p>
        </p:txBody>
      </p:sp>
    </p:spTree>
    <p:extLst>
      <p:ext uri="{BB962C8B-B14F-4D97-AF65-F5344CB8AC3E}">
        <p14:creationId xmlns:p14="http://schemas.microsoft.com/office/powerpoint/2010/main" val="2261827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2"/>
          <p:cNvSpPr>
            <a:spLocks noGrp="1"/>
          </p:cNvSpPr>
          <p:nvPr>
            <p:ph type="dt" sz="half" idx="10"/>
          </p:nvPr>
        </p:nvSpPr>
        <p:spPr/>
        <p:txBody>
          <a:bodyPr/>
          <a:lstStyle/>
          <a:p>
            <a:fld id="{CBC4C377-562C-4B24-837B-2BD10A38874B}" type="datetimeFigureOut">
              <a:rPr lang="he-IL" smtClean="0"/>
              <a:pPr/>
              <a:t>ב'/תמוז/תשע"ז</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0A291909-5E05-492D-8276-4EFB5B2025AA}" type="slidenum">
              <a:rPr lang="he-IL" smtClean="0"/>
              <a:pPr/>
              <a:t>‹#›</a:t>
            </a:fld>
            <a:endParaRPr lang="he-IL"/>
          </a:p>
        </p:txBody>
      </p:sp>
    </p:spTree>
    <p:extLst>
      <p:ext uri="{BB962C8B-B14F-4D97-AF65-F5344CB8AC3E}">
        <p14:creationId xmlns:p14="http://schemas.microsoft.com/office/powerpoint/2010/main" val="3969040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C4C377-562C-4B24-837B-2BD10A38874B}" type="datetimeFigureOut">
              <a:rPr lang="he-IL" smtClean="0"/>
              <a:pPr/>
              <a:t>ב'/תמוז/תשע"ז</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0A291909-5E05-492D-8276-4EFB5B2025AA}" type="slidenum">
              <a:rPr lang="he-IL" smtClean="0"/>
              <a:pPr/>
              <a:t>‹#›</a:t>
            </a:fld>
            <a:endParaRPr lang="he-IL"/>
          </a:p>
        </p:txBody>
      </p:sp>
    </p:spTree>
    <p:extLst>
      <p:ext uri="{BB962C8B-B14F-4D97-AF65-F5344CB8AC3E}">
        <p14:creationId xmlns:p14="http://schemas.microsoft.com/office/powerpoint/2010/main" val="3032137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r">
              <a:defRPr sz="2667" b="1"/>
            </a:lvl1pPr>
          </a:lstStyle>
          <a:p>
            <a:r>
              <a:rPr lang="en-US" smtClean="0"/>
              <a:t>Click to edit Master title style</a:t>
            </a:r>
            <a:endParaRPr lang="he-IL"/>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C4C377-562C-4B24-837B-2BD10A38874B}" type="datetimeFigureOut">
              <a:rPr lang="he-IL" smtClean="0"/>
              <a:pPr/>
              <a:t>ב'/תמוז/תשע"ז</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0A291909-5E05-492D-8276-4EFB5B2025AA}" type="slidenum">
              <a:rPr lang="he-IL" smtClean="0"/>
              <a:pPr/>
              <a:t>‹#›</a:t>
            </a:fld>
            <a:endParaRPr lang="he-IL"/>
          </a:p>
        </p:txBody>
      </p:sp>
    </p:spTree>
    <p:extLst>
      <p:ext uri="{BB962C8B-B14F-4D97-AF65-F5344CB8AC3E}">
        <p14:creationId xmlns:p14="http://schemas.microsoft.com/office/powerpoint/2010/main" val="163658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r">
              <a:defRPr sz="2667" b="1"/>
            </a:lvl1pPr>
          </a:lstStyle>
          <a:p>
            <a:r>
              <a:rPr lang="en-US" smtClean="0"/>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he-IL"/>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C4C377-562C-4B24-837B-2BD10A38874B}" type="datetimeFigureOut">
              <a:rPr lang="he-IL" smtClean="0"/>
              <a:pPr/>
              <a:t>ב'/תמוז/תשע"ז</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0A291909-5E05-492D-8276-4EFB5B2025AA}" type="slidenum">
              <a:rPr lang="he-IL" smtClean="0"/>
              <a:pPr/>
              <a:t>‹#›</a:t>
            </a:fld>
            <a:endParaRPr lang="he-IL"/>
          </a:p>
        </p:txBody>
      </p:sp>
    </p:spTree>
    <p:extLst>
      <p:ext uri="{BB962C8B-B14F-4D97-AF65-F5344CB8AC3E}">
        <p14:creationId xmlns:p14="http://schemas.microsoft.com/office/powerpoint/2010/main" val="118360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600">
                <a:solidFill>
                  <a:schemeClr val="tx1">
                    <a:tint val="75000"/>
                  </a:schemeClr>
                </a:solidFill>
              </a:defRPr>
            </a:lvl1pPr>
          </a:lstStyle>
          <a:p>
            <a:fld id="{CBC4C377-562C-4B24-837B-2BD10A38874B}" type="datetimeFigureOut">
              <a:rPr lang="he-IL" smtClean="0"/>
              <a:pPr/>
              <a:t>ב'/תמוז/תשע"ז</a:t>
            </a:fld>
            <a:endParaRPr lang="he-IL"/>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6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600">
                <a:solidFill>
                  <a:schemeClr val="tx1">
                    <a:tint val="75000"/>
                  </a:schemeClr>
                </a:solidFill>
              </a:defRPr>
            </a:lvl1pPr>
          </a:lstStyle>
          <a:p>
            <a:fld id="{0A291909-5E05-492D-8276-4EFB5B2025AA}" type="slidenum">
              <a:rPr lang="he-IL" smtClean="0"/>
              <a:pPr/>
              <a:t>‹#›</a:t>
            </a:fld>
            <a:endParaRPr lang="he-IL"/>
          </a:p>
        </p:txBody>
      </p:sp>
    </p:spTree>
    <p:extLst>
      <p:ext uri="{BB962C8B-B14F-4D97-AF65-F5344CB8AC3E}">
        <p14:creationId xmlns:p14="http://schemas.microsoft.com/office/powerpoint/2010/main" val="177127532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ctr" defTabSz="1219170" rtl="1" eaLnBrk="1" latinLnBrk="0" hangingPunct="1">
        <a:spcBef>
          <a:spcPct val="0"/>
        </a:spcBef>
        <a:buNone/>
        <a:defRPr sz="5867" kern="1200">
          <a:solidFill>
            <a:schemeClr val="tx1"/>
          </a:solidFill>
          <a:latin typeface="+mj-lt"/>
          <a:ea typeface="+mj-ea"/>
          <a:cs typeface="+mj-cs"/>
        </a:defRPr>
      </a:lvl1pPr>
    </p:titleStyle>
    <p:bodyStyle>
      <a:lvl1pPr marL="457189" indent="-457189" algn="r" defTabSz="1219170" rtl="1"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r" defTabSz="1219170" rtl="1"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r" defTabSz="1219170" rtl="1"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r" defTabSz="1219170" rtl="1"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he-IL"/>
      </a:defPPr>
      <a:lvl1pPr marL="0" algn="r" defTabSz="1219170" rtl="1" eaLnBrk="1" latinLnBrk="0" hangingPunct="1">
        <a:defRPr sz="2400" kern="1200">
          <a:solidFill>
            <a:schemeClr val="tx1"/>
          </a:solidFill>
          <a:latin typeface="+mn-lt"/>
          <a:ea typeface="+mn-ea"/>
          <a:cs typeface="+mn-cs"/>
        </a:defRPr>
      </a:lvl1pPr>
      <a:lvl2pPr marL="609585" algn="r" defTabSz="1219170" rtl="1" eaLnBrk="1" latinLnBrk="0" hangingPunct="1">
        <a:defRPr sz="2400" kern="1200">
          <a:solidFill>
            <a:schemeClr val="tx1"/>
          </a:solidFill>
          <a:latin typeface="+mn-lt"/>
          <a:ea typeface="+mn-ea"/>
          <a:cs typeface="+mn-cs"/>
        </a:defRPr>
      </a:lvl2pPr>
      <a:lvl3pPr marL="1219170" algn="r" defTabSz="1219170" rtl="1" eaLnBrk="1" latinLnBrk="0" hangingPunct="1">
        <a:defRPr sz="2400" kern="1200">
          <a:solidFill>
            <a:schemeClr val="tx1"/>
          </a:solidFill>
          <a:latin typeface="+mn-lt"/>
          <a:ea typeface="+mn-ea"/>
          <a:cs typeface="+mn-cs"/>
        </a:defRPr>
      </a:lvl3pPr>
      <a:lvl4pPr marL="1828754" algn="r" defTabSz="1219170" rtl="1" eaLnBrk="1" latinLnBrk="0" hangingPunct="1">
        <a:defRPr sz="2400" kern="1200">
          <a:solidFill>
            <a:schemeClr val="tx1"/>
          </a:solidFill>
          <a:latin typeface="+mn-lt"/>
          <a:ea typeface="+mn-ea"/>
          <a:cs typeface="+mn-cs"/>
        </a:defRPr>
      </a:lvl4pPr>
      <a:lvl5pPr marL="2438339" algn="r" defTabSz="1219170" rtl="1" eaLnBrk="1" latinLnBrk="0" hangingPunct="1">
        <a:defRPr sz="2400" kern="1200">
          <a:solidFill>
            <a:schemeClr val="tx1"/>
          </a:solidFill>
          <a:latin typeface="+mn-lt"/>
          <a:ea typeface="+mn-ea"/>
          <a:cs typeface="+mn-cs"/>
        </a:defRPr>
      </a:lvl5pPr>
      <a:lvl6pPr marL="3047924" algn="r" defTabSz="1219170" rtl="1" eaLnBrk="1" latinLnBrk="0" hangingPunct="1">
        <a:defRPr sz="2400" kern="1200">
          <a:solidFill>
            <a:schemeClr val="tx1"/>
          </a:solidFill>
          <a:latin typeface="+mn-lt"/>
          <a:ea typeface="+mn-ea"/>
          <a:cs typeface="+mn-cs"/>
        </a:defRPr>
      </a:lvl6pPr>
      <a:lvl7pPr marL="3657509" algn="r" defTabSz="1219170" rtl="1" eaLnBrk="1" latinLnBrk="0" hangingPunct="1">
        <a:defRPr sz="2400" kern="1200">
          <a:solidFill>
            <a:schemeClr val="tx1"/>
          </a:solidFill>
          <a:latin typeface="+mn-lt"/>
          <a:ea typeface="+mn-ea"/>
          <a:cs typeface="+mn-cs"/>
        </a:defRPr>
      </a:lvl7pPr>
      <a:lvl8pPr marL="4267093" algn="r" defTabSz="1219170" rtl="1" eaLnBrk="1" latinLnBrk="0" hangingPunct="1">
        <a:defRPr sz="2400" kern="1200">
          <a:solidFill>
            <a:schemeClr val="tx1"/>
          </a:solidFill>
          <a:latin typeface="+mn-lt"/>
          <a:ea typeface="+mn-ea"/>
          <a:cs typeface="+mn-cs"/>
        </a:defRPr>
      </a:lvl8pPr>
      <a:lvl9pPr marL="4876678" algn="r" defTabSz="1219170" rtl="1"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9.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1.png"/><Relationship Id="rId15" Type="http://schemas.openxmlformats.org/officeDocument/2006/relationships/image" Target="../media/image44.jpe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8.png"/><Relationship Id="rId1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8.png"/><Relationship Id="rId3" Type="http://schemas.openxmlformats.org/officeDocument/2006/relationships/image" Target="../media/image29.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7.png"/><Relationship Id="rId2" Type="http://schemas.openxmlformats.org/officeDocument/2006/relationships/notesSlide" Target="../notesSlides/notesSlide8.xml"/><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1.png"/><Relationship Id="rId15" Type="http://schemas.openxmlformats.org/officeDocument/2006/relationships/image" Target="../media/image45.png"/><Relationship Id="rId10" Type="http://schemas.openxmlformats.org/officeDocument/2006/relationships/image" Target="../media/image39.png"/><Relationship Id="rId19" Type="http://schemas.openxmlformats.org/officeDocument/2006/relationships/image" Target="../media/image49.png"/><Relationship Id="rId4" Type="http://schemas.openxmlformats.org/officeDocument/2006/relationships/image" Target="../media/image30.png"/><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jpe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52.png"/><Relationship Id="rId2" Type="http://schemas.openxmlformats.org/officeDocument/2006/relationships/notesSlide" Target="../notesSlides/notesSlide10.xml"/><Relationship Id="rId16"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50.jpe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bin"/><Relationship Id="rId13" Type="http://schemas.microsoft.com/office/2007/relationships/hdphoto" Target="../media/hdphoto1.wdp"/><Relationship Id="rId18" Type="http://schemas.openxmlformats.org/officeDocument/2006/relationships/image" Target="../media/image60.png"/><Relationship Id="rId3" Type="http://schemas.openxmlformats.org/officeDocument/2006/relationships/notesSlide" Target="../notesSlides/notesSlide11.xml"/><Relationship Id="rId7" Type="http://schemas.openxmlformats.org/officeDocument/2006/relationships/image" Target="../media/image28.png"/><Relationship Id="rId12" Type="http://schemas.openxmlformats.org/officeDocument/2006/relationships/image" Target="../media/image58.png"/><Relationship Id="rId17" Type="http://schemas.openxmlformats.org/officeDocument/2006/relationships/image" Target="../media/image59.png"/><Relationship Id="rId2" Type="http://schemas.openxmlformats.org/officeDocument/2006/relationships/slideLayout" Target="../slideLayouts/slideLayout6.xml"/><Relationship Id="rId16" Type="http://schemas.openxmlformats.org/officeDocument/2006/relationships/oleObject" Target="../embeddings/oleObject4.bin"/><Relationship Id="rId1" Type="http://schemas.openxmlformats.org/officeDocument/2006/relationships/vmlDrawing" Target="../drawings/vmlDrawing1.vml"/><Relationship Id="rId6" Type="http://schemas.openxmlformats.org/officeDocument/2006/relationships/image" Target="../media/image57.png"/><Relationship Id="rId11" Type="http://schemas.openxmlformats.org/officeDocument/2006/relationships/image" Target="../media/image54.wmf"/><Relationship Id="rId5" Type="http://schemas.openxmlformats.org/officeDocument/2006/relationships/image" Target="../media/image33.png"/><Relationship Id="rId15" Type="http://schemas.openxmlformats.org/officeDocument/2006/relationships/image" Target="../media/image55.wmf"/><Relationship Id="rId10" Type="http://schemas.openxmlformats.org/officeDocument/2006/relationships/oleObject" Target="../embeddings/oleObject2.bin"/><Relationship Id="rId4" Type="http://schemas.openxmlformats.org/officeDocument/2006/relationships/image" Target="../media/image56.wmf"/><Relationship Id="rId9" Type="http://schemas.openxmlformats.org/officeDocument/2006/relationships/image" Target="../media/image53.wmf"/><Relationship Id="rId1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5.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ftp://ftp.ncdc.noaa.gov/pub/data/swdi/stormevents/csvfiles/"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gif"/><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www.mathworks.com/services/training/" TargetMode="External"/><Relationship Id="rId5" Type="http://schemas.openxmlformats.org/officeDocument/2006/relationships/image" Target="../media/image72.png"/><Relationship Id="rId4" Type="http://schemas.openxmlformats.org/officeDocument/2006/relationships/hyperlink" Target="http://www.mathworks.com/services/consulti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ftp://ftp.ncdc.noaa.gov/pub/data/swdi/stormevents/csvfiles/" TargetMode="Externa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0.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ubtitle 2"/>
          <p:cNvSpPr txBox="1">
            <a:spLocks/>
          </p:cNvSpPr>
          <p:nvPr/>
        </p:nvSpPr>
        <p:spPr>
          <a:xfrm>
            <a:off x="2880986" y="3886200"/>
            <a:ext cx="9311014" cy="1828800"/>
          </a:xfrm>
          <a:prstGeom prst="rect">
            <a:avLst/>
          </a:prstGeom>
          <a:ln>
            <a:noFill/>
          </a:ln>
        </p:spPr>
        <p:txBody>
          <a:bodyPr vert="horz" lIns="121920" tIns="60960" rIns="121920" bIns="60960" rtlCol="1">
            <a:normAutofit fontScale="92500"/>
          </a:bodyPr>
          <a:lstStyle>
            <a:lvl1pPr marL="0" indent="0" algn="ctr" defTabSz="914400" rtl="1"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1"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1"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6600" b="1" dirty="0" smtClean="0">
                <a:solidFill>
                  <a:schemeClr val="bg1"/>
                </a:solidFill>
              </a:rPr>
              <a:t>MATLAB for Data Analytics</a:t>
            </a:r>
          </a:p>
          <a:p>
            <a:pPr algn="l"/>
            <a:endParaRPr lang="he-IL"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32049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618095" y="-82296"/>
            <a:ext cx="10972800" cy="1143000"/>
          </a:xfrm>
        </p:spPr>
        <p:txBody>
          <a:bodyPr/>
          <a:lstStyle/>
          <a:p>
            <a:r>
              <a:rPr lang="en-US" dirty="0"/>
              <a:t>Data Analytics Workflow</a:t>
            </a:r>
          </a:p>
        </p:txBody>
      </p:sp>
      <p:grpSp>
        <p:nvGrpSpPr>
          <p:cNvPr id="10" name="Group 9"/>
          <p:cNvGrpSpPr/>
          <p:nvPr/>
        </p:nvGrpSpPr>
        <p:grpSpPr>
          <a:xfrm>
            <a:off x="246563" y="1269642"/>
            <a:ext cx="2824122" cy="5317401"/>
            <a:chOff x="524298" y="1263618"/>
            <a:chExt cx="2824122" cy="5317401"/>
          </a:xfrm>
        </p:grpSpPr>
        <p:grpSp>
          <p:nvGrpSpPr>
            <p:cNvPr id="9" name="Group 52"/>
            <p:cNvGrpSpPr/>
            <p:nvPr/>
          </p:nvGrpSpPr>
          <p:grpSpPr>
            <a:xfrm>
              <a:off x="911394" y="2232350"/>
              <a:ext cx="1828800" cy="4348669"/>
              <a:chOff x="445123" y="1913073"/>
              <a:chExt cx="1828800" cy="4348669"/>
            </a:xfrm>
          </p:grpSpPr>
          <p:sp>
            <p:nvSpPr>
              <p:cNvPr id="163" name="AutoShape 19"/>
              <p:cNvSpPr>
                <a:spLocks noChangeArrowheads="1"/>
              </p:cNvSpPr>
              <p:nvPr/>
            </p:nvSpPr>
            <p:spPr bwMode="auto">
              <a:xfrm>
                <a:off x="445123" y="1913073"/>
                <a:ext cx="1828800" cy="434866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96891"/>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Databases</a:t>
                </a:r>
              </a:p>
            </p:txBody>
          </p:sp>
          <p:sp>
            <p:nvSpPr>
              <p:cNvPr id="170" name="Rounded Rectangle 169"/>
              <p:cNvSpPr/>
              <p:nvPr/>
            </p:nvSpPr>
            <p:spPr bwMode="auto">
              <a:xfrm>
                <a:off x="562429" y="484105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Sensors</a:t>
                </a: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3" cstate="print"/>
              <a:stretch>
                <a:fillRect/>
              </a:stretch>
            </p:blipFill>
            <p:spPr>
              <a:xfrm>
                <a:off x="990443" y="2435633"/>
                <a:ext cx="738160" cy="742480"/>
              </a:xfrm>
              <a:prstGeom prst="rect">
                <a:avLst/>
              </a:prstGeom>
              <a:effectLst>
                <a:outerShdw blurRad="63500" dist="50800" dir="2700000" sx="101000" sy="101000" algn="tl" rotWithShape="0">
                  <a:prstClr val="black">
                    <a:alpha val="32000"/>
                  </a:prstClr>
                </a:outerShdw>
              </a:effectLst>
            </p:spPr>
          </p:pic>
          <p:pic>
            <p:nvPicPr>
              <p:cNvPr id="79" name="Picture 78" descr="doc1.png"/>
              <p:cNvPicPr>
                <a:picLocks noChangeAspect="1"/>
              </p:cNvPicPr>
              <p:nvPr/>
            </p:nvPicPr>
            <p:blipFill>
              <a:blip r:embed="rId4" cstate="print"/>
              <a:stretch>
                <a:fillRect/>
              </a:stretch>
            </p:blipFill>
            <p:spPr>
              <a:xfrm>
                <a:off x="990443" y="3944193"/>
                <a:ext cx="738160" cy="556912"/>
              </a:xfrm>
              <a:prstGeom prst="rect">
                <a:avLst/>
              </a:prstGeom>
              <a:effectLst>
                <a:outerShdw blurRad="38100" dist="38100" dir="3000000" algn="tl" rotWithShape="0">
                  <a:prstClr val="black">
                    <a:alpha val="25000"/>
                  </a:prstClr>
                </a:outerShdw>
              </a:effectLst>
            </p:spPr>
          </p:pic>
        </p:grpSp>
        <p:sp>
          <p:nvSpPr>
            <p:cNvPr id="66" name="Chevron 65"/>
            <p:cNvSpPr/>
            <p:nvPr/>
          </p:nvSpPr>
          <p:spPr>
            <a:xfrm>
              <a:off x="524298" y="1263618"/>
              <a:ext cx="2824122" cy="650423"/>
            </a:xfrm>
            <a:prstGeom prst="chevron">
              <a:avLst/>
            </a:prstGeom>
            <a:solidFill>
              <a:srgbClr val="4D4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Access and Explore Data</a:t>
              </a:r>
            </a:p>
          </p:txBody>
        </p:sp>
        <p:pic>
          <p:nvPicPr>
            <p:cNvPr id="2" name="Picture 1"/>
            <p:cNvPicPr>
              <a:picLocks noChangeAspect="1"/>
            </p:cNvPicPr>
            <p:nvPr/>
          </p:nvPicPr>
          <p:blipFill>
            <a:blip r:embed="rId5"/>
            <a:stretch>
              <a:fillRect/>
            </a:stretch>
          </p:blipFill>
          <p:spPr>
            <a:xfrm>
              <a:off x="1332802" y="5517054"/>
              <a:ext cx="914400" cy="694096"/>
            </a:xfrm>
            <a:prstGeom prst="rect">
              <a:avLst/>
            </a:prstGeom>
          </p:spPr>
        </p:pic>
      </p:grpSp>
      <p:grpSp>
        <p:nvGrpSpPr>
          <p:cNvPr id="97" name="Group 96"/>
          <p:cNvGrpSpPr/>
          <p:nvPr/>
        </p:nvGrpSpPr>
        <p:grpSpPr>
          <a:xfrm>
            <a:off x="9363498" y="1269642"/>
            <a:ext cx="2752302" cy="5317402"/>
            <a:chOff x="3304147" y="1249572"/>
            <a:chExt cx="2752302" cy="5317402"/>
          </a:xfrm>
        </p:grpSpPr>
        <p:sp>
          <p:nvSpPr>
            <p:cNvPr id="98" name="Chevron 97"/>
            <p:cNvSpPr/>
            <p:nvPr/>
          </p:nvSpPr>
          <p:spPr>
            <a:xfrm>
              <a:off x="3304147" y="1249572"/>
              <a:ext cx="2752302" cy="650423"/>
            </a:xfrm>
            <a:prstGeom prst="chevron">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Preprocess Data</a:t>
              </a:r>
            </a:p>
          </p:txBody>
        </p:sp>
        <p:grpSp>
          <p:nvGrpSpPr>
            <p:cNvPr id="99" name="Group 52"/>
            <p:cNvGrpSpPr/>
            <p:nvPr/>
          </p:nvGrpSpPr>
          <p:grpSpPr>
            <a:xfrm>
              <a:off x="3702744" y="2211066"/>
              <a:ext cx="1828800" cy="4355908"/>
              <a:chOff x="493273" y="1891789"/>
              <a:chExt cx="1828800" cy="4355908"/>
            </a:xfrm>
          </p:grpSpPr>
          <p:sp>
            <p:nvSpPr>
              <p:cNvPr id="124" name="AutoShape 19"/>
              <p:cNvSpPr>
                <a:spLocks noChangeArrowheads="1"/>
              </p:cNvSpPr>
              <p:nvPr/>
            </p:nvSpPr>
            <p:spPr bwMode="auto">
              <a:xfrm>
                <a:off x="493273" y="1891789"/>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27" name="AutoShape 19"/>
              <p:cNvSpPr>
                <a:spLocks noChangeArrowheads="1"/>
              </p:cNvSpPr>
              <p:nvPr/>
            </p:nvSpPr>
            <p:spPr bwMode="auto">
              <a:xfrm>
                <a:off x="607573" y="2027145"/>
                <a:ext cx="1600200" cy="4079876"/>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29" name="Rounded Rectangle 128"/>
              <p:cNvSpPr/>
              <p:nvPr/>
            </p:nvSpPr>
            <p:spPr bwMode="auto">
              <a:xfrm>
                <a:off x="607573" y="20838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Working with </a:t>
                </a:r>
              </a:p>
              <a:p>
                <a:pPr algn="ctr"/>
                <a:r>
                  <a:rPr lang="en-US" sz="1200" b="1" dirty="0">
                    <a:latin typeface="Arial" pitchFamily="34" charset="0"/>
                    <a:cs typeface="Arial" pitchFamily="34" charset="0"/>
                  </a:rPr>
                  <a:t>Messy Data </a:t>
                </a:r>
              </a:p>
            </p:txBody>
          </p:sp>
          <p:sp>
            <p:nvSpPr>
              <p:cNvPr id="130" name="Rounded Rectangle 129"/>
              <p:cNvSpPr/>
              <p:nvPr/>
            </p:nvSpPr>
            <p:spPr bwMode="auto">
              <a:xfrm>
                <a:off x="607573" y="348284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 Reduction/ </a:t>
                </a:r>
              </a:p>
              <a:p>
                <a:pPr algn="ctr"/>
                <a:r>
                  <a:rPr lang="en-US" sz="1200" b="1" dirty="0">
                    <a:latin typeface="Arial" pitchFamily="34" charset="0"/>
                    <a:cs typeface="Arial" pitchFamily="34" charset="0"/>
                  </a:rPr>
                  <a:t>Transformation</a:t>
                </a:r>
              </a:p>
            </p:txBody>
          </p:sp>
          <p:sp>
            <p:nvSpPr>
              <p:cNvPr id="131" name="Rounded Rectangle 130"/>
              <p:cNvSpPr/>
              <p:nvPr/>
            </p:nvSpPr>
            <p:spPr bwMode="auto">
              <a:xfrm>
                <a:off x="607573"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Feature </a:t>
                </a:r>
              </a:p>
              <a:p>
                <a:pPr algn="ctr"/>
                <a:r>
                  <a:rPr lang="en-US" sz="1200" b="1" dirty="0">
                    <a:latin typeface="Arial" pitchFamily="34" charset="0"/>
                    <a:cs typeface="Arial" pitchFamily="34" charset="0"/>
                  </a:rPr>
                  <a:t>Extraction</a:t>
                </a:r>
              </a:p>
            </p:txBody>
          </p:sp>
          <p:cxnSp>
            <p:nvCxnSpPr>
              <p:cNvPr id="132" name="Straight Connector 131"/>
              <p:cNvCxnSpPr/>
              <p:nvPr/>
            </p:nvCxnSpPr>
            <p:spPr>
              <a:xfrm flipV="1">
                <a:off x="683773" y="3373117"/>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38629" y="4735573"/>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4110809" y="4267198"/>
              <a:ext cx="995663" cy="665730"/>
              <a:chOff x="8858216" y="2405604"/>
              <a:chExt cx="1055085" cy="680459"/>
            </a:xfrm>
          </p:grpSpPr>
          <p:pic>
            <p:nvPicPr>
              <p:cNvPr id="122" name="Picture 2" descr="http://www.mathworks.com/images/nextgen/supporting/products/ml-classificati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8216" y="2405604"/>
                <a:ext cx="536550" cy="636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3" name="Picture 4" descr="Clustering for machine learn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4768" y="2428915"/>
                <a:ext cx="518533" cy="657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102" name="Group 101"/>
            <p:cNvGrpSpPr/>
            <p:nvPr/>
          </p:nvGrpSpPr>
          <p:grpSpPr>
            <a:xfrm>
              <a:off x="4131378" y="5684073"/>
              <a:ext cx="980955" cy="567794"/>
              <a:chOff x="2283945" y="4980278"/>
              <a:chExt cx="1975328" cy="1309287"/>
            </a:xfrm>
          </p:grpSpPr>
          <p:pic>
            <p:nvPicPr>
              <p:cNvPr id="104" name="Picture 103"/>
              <p:cNvPicPr>
                <a:picLocks noChangeAspect="1"/>
              </p:cNvPicPr>
              <p:nvPr/>
            </p:nvPicPr>
            <p:blipFill>
              <a:blip r:embed="rId8"/>
              <a:stretch>
                <a:fillRect/>
              </a:stretch>
            </p:blipFill>
            <p:spPr>
              <a:xfrm>
                <a:off x="2283945" y="4980278"/>
                <a:ext cx="348938" cy="732773"/>
              </a:xfrm>
              <a:prstGeom prst="rect">
                <a:avLst/>
              </a:prstGeom>
              <a:ln>
                <a:noFill/>
              </a:ln>
              <a:effectLst/>
            </p:spPr>
          </p:pic>
          <p:pic>
            <p:nvPicPr>
              <p:cNvPr id="105" name="Picture 104"/>
              <p:cNvPicPr>
                <a:picLocks noChangeAspect="1"/>
              </p:cNvPicPr>
              <p:nvPr/>
            </p:nvPicPr>
            <p:blipFill>
              <a:blip r:embed="rId9"/>
              <a:stretch>
                <a:fillRect/>
              </a:stretch>
            </p:blipFill>
            <p:spPr>
              <a:xfrm>
                <a:off x="2682789" y="5067513"/>
                <a:ext cx="732775" cy="279152"/>
              </a:xfrm>
              <a:prstGeom prst="rect">
                <a:avLst/>
              </a:prstGeom>
              <a:ln>
                <a:noFill/>
              </a:ln>
              <a:effectLst/>
            </p:spPr>
          </p:pic>
          <p:pic>
            <p:nvPicPr>
              <p:cNvPr id="108" name="Picture 107"/>
              <p:cNvPicPr>
                <a:picLocks noChangeAspect="1"/>
              </p:cNvPicPr>
              <p:nvPr/>
            </p:nvPicPr>
            <p:blipFill>
              <a:blip r:embed="rId10"/>
              <a:stretch>
                <a:fillRect/>
              </a:stretch>
            </p:blipFill>
            <p:spPr>
              <a:xfrm>
                <a:off x="2936955" y="5565516"/>
                <a:ext cx="418710" cy="541861"/>
              </a:xfrm>
              <a:prstGeom prst="rect">
                <a:avLst/>
              </a:prstGeom>
              <a:ln>
                <a:noFill/>
              </a:ln>
              <a:effectLst/>
            </p:spPr>
          </p:pic>
          <p:pic>
            <p:nvPicPr>
              <p:cNvPr id="111" name="Picture 110"/>
              <p:cNvPicPr>
                <a:picLocks noChangeAspect="1"/>
              </p:cNvPicPr>
              <p:nvPr/>
            </p:nvPicPr>
            <p:blipFill>
              <a:blip r:embed="rId11"/>
              <a:stretch>
                <a:fillRect/>
              </a:stretch>
            </p:blipFill>
            <p:spPr>
              <a:xfrm>
                <a:off x="2479479" y="5565516"/>
                <a:ext cx="357664" cy="724049"/>
              </a:xfrm>
              <a:prstGeom prst="rect">
                <a:avLst/>
              </a:prstGeom>
              <a:ln>
                <a:noFill/>
              </a:ln>
              <a:effectLst/>
            </p:spPr>
          </p:pic>
          <p:pic>
            <p:nvPicPr>
              <p:cNvPr id="112" name="Picture 111"/>
              <p:cNvPicPr>
                <a:picLocks noChangeAspect="1"/>
              </p:cNvPicPr>
              <p:nvPr/>
            </p:nvPicPr>
            <p:blipFill>
              <a:blip r:embed="rId12"/>
              <a:stretch>
                <a:fillRect/>
              </a:stretch>
            </p:blipFill>
            <p:spPr>
              <a:xfrm>
                <a:off x="3455477" y="5698685"/>
                <a:ext cx="724050" cy="279152"/>
              </a:xfrm>
              <a:prstGeom prst="rect">
                <a:avLst/>
              </a:prstGeom>
              <a:ln>
                <a:noFill/>
              </a:ln>
              <a:effectLst/>
            </p:spPr>
          </p:pic>
          <p:pic>
            <p:nvPicPr>
              <p:cNvPr id="113" name="Picture 112"/>
              <p:cNvPicPr>
                <a:picLocks noChangeAspect="1"/>
              </p:cNvPicPr>
              <p:nvPr/>
            </p:nvPicPr>
            <p:blipFill>
              <a:blip r:embed="rId13"/>
              <a:stretch>
                <a:fillRect/>
              </a:stretch>
            </p:blipFill>
            <p:spPr>
              <a:xfrm>
                <a:off x="3482881" y="5072457"/>
                <a:ext cx="776392" cy="383834"/>
              </a:xfrm>
              <a:prstGeom prst="rect">
                <a:avLst/>
              </a:prstGeom>
              <a:ln>
                <a:noFill/>
              </a:ln>
              <a:effectLst/>
            </p:spPr>
          </p:pic>
        </p:grpSp>
        <p:pic>
          <p:nvPicPr>
            <p:cNvPr id="103" name="Picture 102"/>
            <p:cNvPicPr>
              <a:picLocks noChangeAspect="1"/>
            </p:cNvPicPr>
            <p:nvPr/>
          </p:nvPicPr>
          <p:blipFill>
            <a:blip r:embed="rId14"/>
            <a:stretch>
              <a:fillRect/>
            </a:stretch>
          </p:blipFill>
          <p:spPr>
            <a:xfrm>
              <a:off x="4187013" y="2895600"/>
              <a:ext cx="860262" cy="675812"/>
            </a:xfrm>
            <a:prstGeom prst="rect">
              <a:avLst/>
            </a:prstGeom>
            <a:ln>
              <a:noFill/>
            </a:ln>
            <a:effectLst/>
          </p:spPr>
        </p:pic>
      </p:grpSp>
      <p:grpSp>
        <p:nvGrpSpPr>
          <p:cNvPr id="134" name="Group 133"/>
          <p:cNvGrpSpPr/>
          <p:nvPr/>
        </p:nvGrpSpPr>
        <p:grpSpPr>
          <a:xfrm>
            <a:off x="3154590" y="1066800"/>
            <a:ext cx="6141810" cy="5524189"/>
            <a:chOff x="1992728" y="2194561"/>
            <a:chExt cx="3443666" cy="4357875"/>
          </a:xfrm>
        </p:grpSpPr>
        <p:sp>
          <p:nvSpPr>
            <p:cNvPr id="135" name="AutoShape 19"/>
            <p:cNvSpPr>
              <a:spLocks noChangeArrowheads="1"/>
            </p:cNvSpPr>
            <p:nvPr/>
          </p:nvSpPr>
          <p:spPr bwMode="auto">
            <a:xfrm>
              <a:off x="1992728" y="2194561"/>
              <a:ext cx="3443666" cy="4357875"/>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600" b="1" dirty="0">
                <a:latin typeface="Arial" pitchFamily="34" charset="0"/>
                <a:cs typeface="Arial" pitchFamily="34" charset="0"/>
              </a:endParaRPr>
            </a:p>
          </p:txBody>
        </p:sp>
        <p:sp>
          <p:nvSpPr>
            <p:cNvPr id="137" name="AutoShape 19"/>
            <p:cNvSpPr>
              <a:spLocks noChangeArrowheads="1"/>
            </p:cNvSpPr>
            <p:nvPr/>
          </p:nvSpPr>
          <p:spPr bwMode="auto">
            <a:xfrm>
              <a:off x="2107028" y="2331721"/>
              <a:ext cx="3215838" cy="4122844"/>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b="1" dirty="0">
                <a:latin typeface="Arial" pitchFamily="34" charset="0"/>
                <a:cs typeface="Arial" pitchFamily="34" charset="0"/>
              </a:endParaRPr>
            </a:p>
          </p:txBody>
        </p:sp>
      </p:grpSp>
      <p:sp>
        <p:nvSpPr>
          <p:cNvPr id="46" name="TextBox 45"/>
          <p:cNvSpPr txBox="1"/>
          <p:nvPr/>
        </p:nvSpPr>
        <p:spPr>
          <a:xfrm>
            <a:off x="3584908" y="1685311"/>
            <a:ext cx="5414396" cy="4893647"/>
          </a:xfrm>
          <a:prstGeom prst="rect">
            <a:avLst/>
          </a:prstGeom>
          <a:noFill/>
        </p:spPr>
        <p:txBody>
          <a:bodyPr wrap="square" rtlCol="0">
            <a:spAutoFit/>
          </a:bodyPr>
          <a:lstStyle/>
          <a:p>
            <a:pPr marL="285750" indent="-285750">
              <a:buFont typeface="Wingdings" panose="05000000000000000000" pitchFamily="2" charset="2"/>
              <a:buChar char="§"/>
            </a:pPr>
            <a:r>
              <a:rPr lang="en-US" b="1" dirty="0">
                <a:latin typeface="Arial" pitchFamily="34" charset="0"/>
                <a:cs typeface="Arial" pitchFamily="34" charset="0"/>
              </a:rPr>
              <a:t>Data aggregation </a:t>
            </a:r>
          </a:p>
          <a:p>
            <a:pPr marL="744802" lvl="1" indent="-286462" defTabSz="916680">
              <a:spcBef>
                <a:spcPct val="20000"/>
              </a:spcBef>
              <a:buClr>
                <a:srgbClr val="125687"/>
              </a:buClr>
              <a:buFont typeface="Arial" pitchFamily="34" charset="0"/>
              <a:buChar char="–"/>
            </a:pPr>
            <a:r>
              <a:rPr lang="en-US" dirty="0">
                <a:latin typeface="Arial" pitchFamily="34" charset="0"/>
                <a:cs typeface="Arial" pitchFamily="34" charset="0"/>
              </a:rPr>
              <a:t>Different sources (files, web, etc.)</a:t>
            </a:r>
          </a:p>
          <a:p>
            <a:pPr marL="744802" lvl="1" indent="-286462" defTabSz="916680">
              <a:spcBef>
                <a:spcPct val="20000"/>
              </a:spcBef>
              <a:buClr>
                <a:srgbClr val="125687"/>
              </a:buClr>
              <a:buFont typeface="Arial" pitchFamily="34" charset="0"/>
              <a:buChar char="–"/>
            </a:pPr>
            <a:r>
              <a:rPr lang="en-US" dirty="0">
                <a:latin typeface="Arial" pitchFamily="34" charset="0"/>
                <a:cs typeface="Arial" pitchFamily="34" charset="0"/>
              </a:rPr>
              <a:t>Different types (images, text, audio, etc.)</a:t>
            </a:r>
          </a:p>
          <a:p>
            <a:pPr marL="744802" lvl="1" indent="-286462" defTabSz="916680">
              <a:spcBef>
                <a:spcPct val="20000"/>
              </a:spcBef>
              <a:buClr>
                <a:srgbClr val="125687"/>
              </a:buClr>
              <a:buFont typeface="Arial" pitchFamily="34" charset="0"/>
              <a:buChar char="–"/>
            </a:pPr>
            <a:endParaRPr lang="en-US" sz="1200" dirty="0">
              <a:latin typeface="Arial" pitchFamily="34" charset="0"/>
              <a:cs typeface="Arial" pitchFamily="34" charset="0"/>
            </a:endParaRPr>
          </a:p>
          <a:p>
            <a:pPr marL="285750" indent="-285750">
              <a:buFont typeface="Wingdings" panose="05000000000000000000" pitchFamily="2" charset="2"/>
              <a:buChar char="§"/>
            </a:pPr>
            <a:r>
              <a:rPr lang="en-US" b="1" dirty="0">
                <a:latin typeface="Arial" pitchFamily="34" charset="0"/>
                <a:cs typeface="Arial" pitchFamily="34" charset="0"/>
              </a:rPr>
              <a:t>Data clean up </a:t>
            </a:r>
          </a:p>
          <a:p>
            <a:pPr marL="744802" lvl="1" indent="-286462" defTabSz="916680">
              <a:spcBef>
                <a:spcPct val="20000"/>
              </a:spcBef>
              <a:buClr>
                <a:srgbClr val="125687"/>
              </a:buClr>
              <a:buFont typeface="Arial" pitchFamily="34" charset="0"/>
              <a:buChar char="–"/>
            </a:pPr>
            <a:r>
              <a:rPr lang="en-US" dirty="0">
                <a:latin typeface="Arial" pitchFamily="34" charset="0"/>
                <a:cs typeface="Arial" pitchFamily="34" charset="0"/>
              </a:rPr>
              <a:t>Poorly formatted files </a:t>
            </a:r>
          </a:p>
          <a:p>
            <a:pPr marL="744802" lvl="1" indent="-286462" defTabSz="916680">
              <a:spcBef>
                <a:spcPct val="20000"/>
              </a:spcBef>
              <a:buClr>
                <a:srgbClr val="125687"/>
              </a:buClr>
              <a:buFont typeface="Arial" pitchFamily="34" charset="0"/>
              <a:buChar char="–"/>
            </a:pPr>
            <a:r>
              <a:rPr lang="en-US" dirty="0">
                <a:latin typeface="Arial" pitchFamily="34" charset="0"/>
                <a:cs typeface="Arial" pitchFamily="34" charset="0"/>
              </a:rPr>
              <a:t>Irregularly sampled data </a:t>
            </a:r>
          </a:p>
          <a:p>
            <a:pPr marL="744802" lvl="1" indent="-286462" defTabSz="916680">
              <a:spcBef>
                <a:spcPct val="20000"/>
              </a:spcBef>
              <a:buClr>
                <a:srgbClr val="125687"/>
              </a:buClr>
              <a:buFont typeface="Arial" pitchFamily="34" charset="0"/>
              <a:buChar char="–"/>
            </a:pPr>
            <a:r>
              <a:rPr lang="en-US" dirty="0">
                <a:latin typeface="Arial" pitchFamily="34" charset="0"/>
                <a:cs typeface="Arial" pitchFamily="34" charset="0"/>
              </a:rPr>
              <a:t>Redundant data, outliers, missing data etc. </a:t>
            </a:r>
          </a:p>
          <a:p>
            <a:pPr marL="458340" lvl="1" defTabSz="916680">
              <a:spcBef>
                <a:spcPct val="20000"/>
              </a:spcBef>
              <a:buClr>
                <a:srgbClr val="125687"/>
              </a:buClr>
            </a:pPr>
            <a:endParaRPr lang="en-US" sz="1200" dirty="0">
              <a:latin typeface="Arial" pitchFamily="34" charset="0"/>
              <a:cs typeface="Arial" pitchFamily="34" charset="0"/>
            </a:endParaRPr>
          </a:p>
          <a:p>
            <a:pPr marL="285750" indent="-285750">
              <a:buFont typeface="Wingdings" panose="05000000000000000000" pitchFamily="2" charset="2"/>
              <a:buChar char="§"/>
            </a:pPr>
            <a:r>
              <a:rPr lang="en-US" b="1" dirty="0">
                <a:latin typeface="Arial" pitchFamily="34" charset="0"/>
                <a:cs typeface="Arial" pitchFamily="34" charset="0"/>
              </a:rPr>
              <a:t>Domain specific processing </a:t>
            </a:r>
          </a:p>
          <a:p>
            <a:pPr marL="744802" lvl="1" indent="-286462" defTabSz="916680">
              <a:spcBef>
                <a:spcPct val="20000"/>
              </a:spcBef>
              <a:buClr>
                <a:srgbClr val="125687"/>
              </a:buClr>
              <a:buFont typeface="Arial" pitchFamily="34" charset="0"/>
              <a:buChar char="–"/>
            </a:pPr>
            <a:r>
              <a:rPr lang="en-US" dirty="0">
                <a:solidFill>
                  <a:prstClr val="black"/>
                </a:solidFill>
                <a:latin typeface="Arial" pitchFamily="34" charset="0"/>
                <a:cs typeface="Arial" pitchFamily="34" charset="0"/>
              </a:rPr>
              <a:t>Signals: Smoothing, resampling, </a:t>
            </a:r>
            <a:r>
              <a:rPr lang="en-US" dirty="0" err="1">
                <a:solidFill>
                  <a:prstClr val="black"/>
                </a:solidFill>
                <a:latin typeface="Arial" pitchFamily="34" charset="0"/>
                <a:cs typeface="Arial" pitchFamily="34" charset="0"/>
              </a:rPr>
              <a:t>denoising</a:t>
            </a:r>
            <a:r>
              <a:rPr lang="en-US" dirty="0">
                <a:solidFill>
                  <a:prstClr val="black"/>
                </a:solidFill>
                <a:latin typeface="Arial" pitchFamily="34" charset="0"/>
                <a:cs typeface="Arial" pitchFamily="34" charset="0"/>
              </a:rPr>
              <a:t>, Wavelet transforms, etc. </a:t>
            </a:r>
          </a:p>
          <a:p>
            <a:pPr marL="744802" lvl="1" indent="-286462" defTabSz="916680">
              <a:spcBef>
                <a:spcPct val="20000"/>
              </a:spcBef>
              <a:buClr>
                <a:srgbClr val="125687"/>
              </a:buClr>
              <a:buFont typeface="Arial" pitchFamily="34" charset="0"/>
              <a:buChar char="–"/>
            </a:pPr>
            <a:r>
              <a:rPr lang="en-US" dirty="0">
                <a:solidFill>
                  <a:prstClr val="black"/>
                </a:solidFill>
                <a:latin typeface="Arial" pitchFamily="34" charset="0"/>
                <a:cs typeface="Arial" pitchFamily="34" charset="0"/>
              </a:rPr>
              <a:t>Images: Image registration, morphological filtering, </a:t>
            </a:r>
            <a:r>
              <a:rPr lang="en-US" dirty="0" err="1">
                <a:solidFill>
                  <a:prstClr val="black"/>
                </a:solidFill>
                <a:latin typeface="Arial" pitchFamily="34" charset="0"/>
                <a:cs typeface="Arial" pitchFamily="34" charset="0"/>
              </a:rPr>
              <a:t>deblurring</a:t>
            </a:r>
            <a:r>
              <a:rPr lang="en-US" dirty="0">
                <a:solidFill>
                  <a:prstClr val="black"/>
                </a:solidFill>
                <a:latin typeface="Arial" pitchFamily="34" charset="0"/>
                <a:cs typeface="Arial" pitchFamily="34" charset="0"/>
              </a:rPr>
              <a:t>, etc</a:t>
            </a:r>
            <a:r>
              <a:rPr lang="en-US" dirty="0" smtClean="0">
                <a:solidFill>
                  <a:prstClr val="black"/>
                </a:solidFill>
                <a:latin typeface="Arial" pitchFamily="34" charset="0"/>
                <a:cs typeface="Arial" pitchFamily="34" charset="0"/>
              </a:rPr>
              <a:t>.</a:t>
            </a:r>
          </a:p>
          <a:p>
            <a:pPr marL="744802" lvl="1" indent="-286462" defTabSz="916680">
              <a:spcBef>
                <a:spcPct val="20000"/>
              </a:spcBef>
              <a:buClr>
                <a:srgbClr val="125687"/>
              </a:buClr>
              <a:buFont typeface="Arial" pitchFamily="34" charset="0"/>
              <a:buChar char="–"/>
            </a:pPr>
            <a:endParaRPr lang="en-US" sz="1200" dirty="0">
              <a:solidFill>
                <a:prstClr val="black"/>
              </a:solidFill>
              <a:latin typeface="Arial" pitchFamily="34" charset="0"/>
              <a:cs typeface="Arial" pitchFamily="34" charset="0"/>
            </a:endParaRPr>
          </a:p>
          <a:p>
            <a:pPr marL="285750" indent="-285750">
              <a:buFont typeface="Wingdings" panose="05000000000000000000" pitchFamily="2" charset="2"/>
              <a:buChar char="§"/>
            </a:pPr>
            <a:r>
              <a:rPr lang="en-US" dirty="0">
                <a:latin typeface="Arial" pitchFamily="34" charset="0"/>
                <a:cs typeface="Arial" pitchFamily="34" charset="0"/>
              </a:rPr>
              <a:t>Dealing with out of memory data (</a:t>
            </a:r>
            <a:r>
              <a:rPr lang="en-US" b="1" dirty="0">
                <a:latin typeface="Arial" pitchFamily="34" charset="0"/>
                <a:cs typeface="Arial" pitchFamily="34" charset="0"/>
              </a:rPr>
              <a:t>big data</a:t>
            </a:r>
            <a:r>
              <a:rPr lang="en-US" dirty="0" smtClean="0">
                <a:latin typeface="Arial" pitchFamily="34" charset="0"/>
                <a:cs typeface="Arial" pitchFamily="34" charset="0"/>
              </a:rPr>
              <a:t>)</a:t>
            </a:r>
            <a:endParaRPr lang="en-US" dirty="0">
              <a:latin typeface="Arial" pitchFamily="34" charset="0"/>
              <a:cs typeface="Arial" pitchFamily="34" charset="0"/>
            </a:endParaRPr>
          </a:p>
        </p:txBody>
      </p:sp>
      <p:sp>
        <p:nvSpPr>
          <p:cNvPr id="47" name="Rounded Rectangle 46"/>
          <p:cNvSpPr/>
          <p:nvPr/>
        </p:nvSpPr>
        <p:spPr>
          <a:xfrm>
            <a:off x="3623008" y="1243786"/>
            <a:ext cx="4616203" cy="512660"/>
          </a:xfrm>
          <a:prstGeom prst="round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t"/>
          <a:lstStyle/>
          <a:p>
            <a:r>
              <a:rPr lang="en-US" sz="2000" b="1" dirty="0">
                <a:solidFill>
                  <a:srgbClr val="095289"/>
                </a:solidFill>
                <a:latin typeface="Arial" pitchFamily="34" charset="0"/>
                <a:cs typeface="Arial" pitchFamily="34" charset="0"/>
              </a:rPr>
              <a:t>Challenges</a:t>
            </a:r>
            <a:r>
              <a:rPr lang="en-US" b="1" dirty="0">
                <a:solidFill>
                  <a:srgbClr val="095289"/>
                </a:solidFill>
                <a:latin typeface="Arial" pitchFamily="34" charset="0"/>
                <a:cs typeface="Arial" pitchFamily="34" charset="0"/>
              </a:rPr>
              <a:t> </a:t>
            </a:r>
          </a:p>
        </p:txBody>
      </p:sp>
      <p:pic>
        <p:nvPicPr>
          <p:cNvPr id="42" name="Picture 2" descr="C:\Users\skozola\AppData\Local\Temp\wzb27e\MWlogo_taglineLG_fullcolor_blue\09_MW_logo_tagline_CMYK_LG.jpg"/>
          <p:cNvPicPr>
            <a:picLocks noChangeAspect="1" noChangeArrowheads="1"/>
          </p:cNvPicPr>
          <p:nvPr/>
        </p:nvPicPr>
        <p:blipFill rotWithShape="1">
          <a:blip r:embed="rId15" cstate="print"/>
          <a:srcRect l="-778" t="-1638" r="77288" b="1638"/>
          <a:stretch/>
        </p:blipFill>
        <p:spPr bwMode="auto">
          <a:xfrm>
            <a:off x="11337375" y="6057771"/>
            <a:ext cx="735639" cy="682441"/>
          </a:xfrm>
          <a:prstGeom prst="rect">
            <a:avLst/>
          </a:prstGeom>
          <a:noFill/>
        </p:spPr>
      </p:pic>
    </p:spTree>
    <p:extLst>
      <p:ext uri="{BB962C8B-B14F-4D97-AF65-F5344CB8AC3E}">
        <p14:creationId xmlns:p14="http://schemas.microsoft.com/office/powerpoint/2010/main" val="14163280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6">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6">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6">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6">
                                            <p:txEl>
                                              <p:pRg st="9" end="9"/>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6">
                                            <p:txEl>
                                              <p:pRg st="10" end="1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6">
                                            <p:txEl>
                                              <p:pRg st="11" end="1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6">
                                            <p:txEl>
                                              <p:pRg st="13" end="1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uiExpan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609600" y="-76200"/>
            <a:ext cx="10972800" cy="1143000"/>
          </a:xfrm>
        </p:spPr>
        <p:txBody>
          <a:bodyPr/>
          <a:lstStyle/>
          <a:p>
            <a:r>
              <a:rPr lang="en-US" dirty="0"/>
              <a:t>Data Analytics Workflow</a:t>
            </a:r>
          </a:p>
        </p:txBody>
      </p:sp>
      <p:grpSp>
        <p:nvGrpSpPr>
          <p:cNvPr id="10" name="Group 9"/>
          <p:cNvGrpSpPr/>
          <p:nvPr/>
        </p:nvGrpSpPr>
        <p:grpSpPr>
          <a:xfrm>
            <a:off x="246563" y="1269642"/>
            <a:ext cx="2824122" cy="5317401"/>
            <a:chOff x="524298" y="1263618"/>
            <a:chExt cx="2824122" cy="5317401"/>
          </a:xfrm>
        </p:grpSpPr>
        <p:grpSp>
          <p:nvGrpSpPr>
            <p:cNvPr id="9" name="Group 52"/>
            <p:cNvGrpSpPr/>
            <p:nvPr/>
          </p:nvGrpSpPr>
          <p:grpSpPr>
            <a:xfrm>
              <a:off x="911394" y="2232350"/>
              <a:ext cx="1828800" cy="4348669"/>
              <a:chOff x="445123" y="1913073"/>
              <a:chExt cx="1828800" cy="4348669"/>
            </a:xfrm>
          </p:grpSpPr>
          <p:sp>
            <p:nvSpPr>
              <p:cNvPr id="163" name="AutoShape 19"/>
              <p:cNvSpPr>
                <a:spLocks noChangeArrowheads="1"/>
              </p:cNvSpPr>
              <p:nvPr/>
            </p:nvSpPr>
            <p:spPr bwMode="auto">
              <a:xfrm>
                <a:off x="445123" y="1913073"/>
                <a:ext cx="1828800" cy="434866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96891"/>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Databases</a:t>
                </a:r>
              </a:p>
            </p:txBody>
          </p:sp>
          <p:sp>
            <p:nvSpPr>
              <p:cNvPr id="170" name="Rounded Rectangle 169"/>
              <p:cNvSpPr/>
              <p:nvPr/>
            </p:nvSpPr>
            <p:spPr bwMode="auto">
              <a:xfrm>
                <a:off x="562429" y="484105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Sensors</a:t>
                </a: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3" cstate="print"/>
              <a:stretch>
                <a:fillRect/>
              </a:stretch>
            </p:blipFill>
            <p:spPr>
              <a:xfrm>
                <a:off x="990443" y="2435633"/>
                <a:ext cx="738160" cy="742480"/>
              </a:xfrm>
              <a:prstGeom prst="rect">
                <a:avLst/>
              </a:prstGeom>
              <a:effectLst>
                <a:outerShdw blurRad="63500" dist="50800" dir="2700000" sx="101000" sy="101000" algn="tl" rotWithShape="0">
                  <a:prstClr val="black">
                    <a:alpha val="32000"/>
                  </a:prstClr>
                </a:outerShdw>
              </a:effectLst>
            </p:spPr>
          </p:pic>
          <p:pic>
            <p:nvPicPr>
              <p:cNvPr id="79" name="Picture 78" descr="doc1.png"/>
              <p:cNvPicPr>
                <a:picLocks noChangeAspect="1"/>
              </p:cNvPicPr>
              <p:nvPr/>
            </p:nvPicPr>
            <p:blipFill>
              <a:blip r:embed="rId4" cstate="print"/>
              <a:stretch>
                <a:fillRect/>
              </a:stretch>
            </p:blipFill>
            <p:spPr>
              <a:xfrm>
                <a:off x="990443" y="3944193"/>
                <a:ext cx="738160" cy="556912"/>
              </a:xfrm>
              <a:prstGeom prst="rect">
                <a:avLst/>
              </a:prstGeom>
              <a:effectLst>
                <a:outerShdw blurRad="38100" dist="38100" dir="3000000" algn="tl" rotWithShape="0">
                  <a:prstClr val="black">
                    <a:alpha val="25000"/>
                  </a:prstClr>
                </a:outerShdw>
              </a:effectLst>
            </p:spPr>
          </p:pic>
        </p:grpSp>
        <p:sp>
          <p:nvSpPr>
            <p:cNvPr id="66" name="Chevron 65"/>
            <p:cNvSpPr/>
            <p:nvPr/>
          </p:nvSpPr>
          <p:spPr>
            <a:xfrm>
              <a:off x="524298" y="1263618"/>
              <a:ext cx="2824122" cy="650423"/>
            </a:xfrm>
            <a:prstGeom prst="chevron">
              <a:avLst/>
            </a:prstGeom>
            <a:solidFill>
              <a:srgbClr val="4D4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Access and Explore Data</a:t>
              </a:r>
            </a:p>
          </p:txBody>
        </p:sp>
        <p:pic>
          <p:nvPicPr>
            <p:cNvPr id="2" name="Picture 1"/>
            <p:cNvPicPr>
              <a:picLocks noChangeAspect="1"/>
            </p:cNvPicPr>
            <p:nvPr/>
          </p:nvPicPr>
          <p:blipFill>
            <a:blip r:embed="rId5"/>
            <a:stretch>
              <a:fillRect/>
            </a:stretch>
          </p:blipFill>
          <p:spPr>
            <a:xfrm>
              <a:off x="1332802" y="5517054"/>
              <a:ext cx="914400" cy="694096"/>
            </a:xfrm>
            <a:prstGeom prst="rect">
              <a:avLst/>
            </a:prstGeom>
          </p:spPr>
        </p:pic>
      </p:grpSp>
      <p:grpSp>
        <p:nvGrpSpPr>
          <p:cNvPr id="97" name="Group 96"/>
          <p:cNvGrpSpPr/>
          <p:nvPr/>
        </p:nvGrpSpPr>
        <p:grpSpPr>
          <a:xfrm>
            <a:off x="9363498" y="1269642"/>
            <a:ext cx="2752302" cy="5317402"/>
            <a:chOff x="3304147" y="1249572"/>
            <a:chExt cx="2752302" cy="5317402"/>
          </a:xfrm>
        </p:grpSpPr>
        <p:sp>
          <p:nvSpPr>
            <p:cNvPr id="98" name="Chevron 97"/>
            <p:cNvSpPr/>
            <p:nvPr/>
          </p:nvSpPr>
          <p:spPr>
            <a:xfrm>
              <a:off x="3304147" y="1249572"/>
              <a:ext cx="2752302" cy="650423"/>
            </a:xfrm>
            <a:prstGeom prst="chevron">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Preprocess Data</a:t>
              </a:r>
            </a:p>
          </p:txBody>
        </p:sp>
        <p:grpSp>
          <p:nvGrpSpPr>
            <p:cNvPr id="99" name="Group 52"/>
            <p:cNvGrpSpPr/>
            <p:nvPr/>
          </p:nvGrpSpPr>
          <p:grpSpPr>
            <a:xfrm>
              <a:off x="3702744" y="2211066"/>
              <a:ext cx="1828800" cy="4355908"/>
              <a:chOff x="493273" y="1891789"/>
              <a:chExt cx="1828800" cy="4355908"/>
            </a:xfrm>
          </p:grpSpPr>
          <p:sp>
            <p:nvSpPr>
              <p:cNvPr id="124" name="AutoShape 19"/>
              <p:cNvSpPr>
                <a:spLocks noChangeArrowheads="1"/>
              </p:cNvSpPr>
              <p:nvPr/>
            </p:nvSpPr>
            <p:spPr bwMode="auto">
              <a:xfrm>
                <a:off x="493273" y="1891789"/>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27" name="AutoShape 19"/>
              <p:cNvSpPr>
                <a:spLocks noChangeArrowheads="1"/>
              </p:cNvSpPr>
              <p:nvPr/>
            </p:nvSpPr>
            <p:spPr bwMode="auto">
              <a:xfrm>
                <a:off x="607573" y="2027145"/>
                <a:ext cx="1600200" cy="4079876"/>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29" name="Rounded Rectangle 128"/>
              <p:cNvSpPr/>
              <p:nvPr/>
            </p:nvSpPr>
            <p:spPr bwMode="auto">
              <a:xfrm>
                <a:off x="607573" y="20838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Working with </a:t>
                </a:r>
              </a:p>
              <a:p>
                <a:pPr algn="ctr"/>
                <a:r>
                  <a:rPr lang="en-US" sz="1200" b="1" dirty="0">
                    <a:latin typeface="Arial" pitchFamily="34" charset="0"/>
                    <a:cs typeface="Arial" pitchFamily="34" charset="0"/>
                  </a:rPr>
                  <a:t>Messy Data </a:t>
                </a:r>
              </a:p>
            </p:txBody>
          </p:sp>
          <p:sp>
            <p:nvSpPr>
              <p:cNvPr id="130" name="Rounded Rectangle 129"/>
              <p:cNvSpPr/>
              <p:nvPr/>
            </p:nvSpPr>
            <p:spPr bwMode="auto">
              <a:xfrm>
                <a:off x="607573" y="348284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 Reduction/ </a:t>
                </a:r>
              </a:p>
              <a:p>
                <a:pPr algn="ctr"/>
                <a:r>
                  <a:rPr lang="en-US" sz="1200" b="1" dirty="0">
                    <a:latin typeface="Arial" pitchFamily="34" charset="0"/>
                    <a:cs typeface="Arial" pitchFamily="34" charset="0"/>
                  </a:rPr>
                  <a:t>Transformation</a:t>
                </a:r>
              </a:p>
            </p:txBody>
          </p:sp>
          <p:sp>
            <p:nvSpPr>
              <p:cNvPr id="131" name="Rounded Rectangle 130"/>
              <p:cNvSpPr/>
              <p:nvPr/>
            </p:nvSpPr>
            <p:spPr bwMode="auto">
              <a:xfrm>
                <a:off x="607573"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Feature </a:t>
                </a:r>
              </a:p>
              <a:p>
                <a:pPr algn="ctr"/>
                <a:r>
                  <a:rPr lang="en-US" sz="1200" b="1" dirty="0">
                    <a:latin typeface="Arial" pitchFamily="34" charset="0"/>
                    <a:cs typeface="Arial" pitchFamily="34" charset="0"/>
                  </a:rPr>
                  <a:t>Extraction</a:t>
                </a:r>
              </a:p>
            </p:txBody>
          </p:sp>
          <p:cxnSp>
            <p:nvCxnSpPr>
              <p:cNvPr id="132" name="Straight Connector 131"/>
              <p:cNvCxnSpPr/>
              <p:nvPr/>
            </p:nvCxnSpPr>
            <p:spPr>
              <a:xfrm flipV="1">
                <a:off x="683773" y="3373117"/>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38629" y="4735573"/>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4110809" y="4267198"/>
              <a:ext cx="995663" cy="665730"/>
              <a:chOff x="8858216" y="2405604"/>
              <a:chExt cx="1055085" cy="680459"/>
            </a:xfrm>
          </p:grpSpPr>
          <p:pic>
            <p:nvPicPr>
              <p:cNvPr id="122" name="Picture 2" descr="http://www.mathworks.com/images/nextgen/supporting/products/ml-classificati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8216" y="2405604"/>
                <a:ext cx="536550" cy="636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3" name="Picture 4" descr="Clustering for machine learn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4768" y="2428915"/>
                <a:ext cx="518533" cy="657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102" name="Group 101"/>
            <p:cNvGrpSpPr/>
            <p:nvPr/>
          </p:nvGrpSpPr>
          <p:grpSpPr>
            <a:xfrm>
              <a:off x="4131378" y="5684073"/>
              <a:ext cx="980955" cy="567794"/>
              <a:chOff x="2283945" y="4980278"/>
              <a:chExt cx="1975328" cy="1309287"/>
            </a:xfrm>
          </p:grpSpPr>
          <p:pic>
            <p:nvPicPr>
              <p:cNvPr id="104" name="Picture 103"/>
              <p:cNvPicPr>
                <a:picLocks noChangeAspect="1"/>
              </p:cNvPicPr>
              <p:nvPr/>
            </p:nvPicPr>
            <p:blipFill>
              <a:blip r:embed="rId8"/>
              <a:stretch>
                <a:fillRect/>
              </a:stretch>
            </p:blipFill>
            <p:spPr>
              <a:xfrm>
                <a:off x="2283945" y="4980278"/>
                <a:ext cx="348938" cy="732773"/>
              </a:xfrm>
              <a:prstGeom prst="rect">
                <a:avLst/>
              </a:prstGeom>
              <a:ln>
                <a:noFill/>
              </a:ln>
              <a:effectLst/>
            </p:spPr>
          </p:pic>
          <p:pic>
            <p:nvPicPr>
              <p:cNvPr id="105" name="Picture 104"/>
              <p:cNvPicPr>
                <a:picLocks noChangeAspect="1"/>
              </p:cNvPicPr>
              <p:nvPr/>
            </p:nvPicPr>
            <p:blipFill>
              <a:blip r:embed="rId9"/>
              <a:stretch>
                <a:fillRect/>
              </a:stretch>
            </p:blipFill>
            <p:spPr>
              <a:xfrm>
                <a:off x="2682789" y="5067513"/>
                <a:ext cx="732775" cy="279152"/>
              </a:xfrm>
              <a:prstGeom prst="rect">
                <a:avLst/>
              </a:prstGeom>
              <a:ln>
                <a:noFill/>
              </a:ln>
              <a:effectLst/>
            </p:spPr>
          </p:pic>
          <p:pic>
            <p:nvPicPr>
              <p:cNvPr id="108" name="Picture 107"/>
              <p:cNvPicPr>
                <a:picLocks noChangeAspect="1"/>
              </p:cNvPicPr>
              <p:nvPr/>
            </p:nvPicPr>
            <p:blipFill>
              <a:blip r:embed="rId10"/>
              <a:stretch>
                <a:fillRect/>
              </a:stretch>
            </p:blipFill>
            <p:spPr>
              <a:xfrm>
                <a:off x="2936955" y="5565516"/>
                <a:ext cx="418710" cy="541861"/>
              </a:xfrm>
              <a:prstGeom prst="rect">
                <a:avLst/>
              </a:prstGeom>
              <a:ln>
                <a:noFill/>
              </a:ln>
              <a:effectLst/>
            </p:spPr>
          </p:pic>
          <p:pic>
            <p:nvPicPr>
              <p:cNvPr id="111" name="Picture 110"/>
              <p:cNvPicPr>
                <a:picLocks noChangeAspect="1"/>
              </p:cNvPicPr>
              <p:nvPr/>
            </p:nvPicPr>
            <p:blipFill>
              <a:blip r:embed="rId11"/>
              <a:stretch>
                <a:fillRect/>
              </a:stretch>
            </p:blipFill>
            <p:spPr>
              <a:xfrm>
                <a:off x="2479479" y="5565516"/>
                <a:ext cx="357664" cy="724049"/>
              </a:xfrm>
              <a:prstGeom prst="rect">
                <a:avLst/>
              </a:prstGeom>
              <a:ln>
                <a:noFill/>
              </a:ln>
              <a:effectLst/>
            </p:spPr>
          </p:pic>
          <p:pic>
            <p:nvPicPr>
              <p:cNvPr id="112" name="Picture 111"/>
              <p:cNvPicPr>
                <a:picLocks noChangeAspect="1"/>
              </p:cNvPicPr>
              <p:nvPr/>
            </p:nvPicPr>
            <p:blipFill>
              <a:blip r:embed="rId12"/>
              <a:stretch>
                <a:fillRect/>
              </a:stretch>
            </p:blipFill>
            <p:spPr>
              <a:xfrm>
                <a:off x="3455477" y="5698685"/>
                <a:ext cx="724050" cy="279152"/>
              </a:xfrm>
              <a:prstGeom prst="rect">
                <a:avLst/>
              </a:prstGeom>
              <a:ln>
                <a:noFill/>
              </a:ln>
              <a:effectLst/>
            </p:spPr>
          </p:pic>
          <p:pic>
            <p:nvPicPr>
              <p:cNvPr id="113" name="Picture 112"/>
              <p:cNvPicPr>
                <a:picLocks noChangeAspect="1"/>
              </p:cNvPicPr>
              <p:nvPr/>
            </p:nvPicPr>
            <p:blipFill>
              <a:blip r:embed="rId13"/>
              <a:stretch>
                <a:fillRect/>
              </a:stretch>
            </p:blipFill>
            <p:spPr>
              <a:xfrm>
                <a:off x="3482881" y="5072457"/>
                <a:ext cx="776392" cy="383834"/>
              </a:xfrm>
              <a:prstGeom prst="rect">
                <a:avLst/>
              </a:prstGeom>
              <a:ln>
                <a:noFill/>
              </a:ln>
              <a:effectLst/>
            </p:spPr>
          </p:pic>
        </p:grpSp>
        <p:pic>
          <p:nvPicPr>
            <p:cNvPr id="103" name="Picture 102"/>
            <p:cNvPicPr>
              <a:picLocks noChangeAspect="1"/>
            </p:cNvPicPr>
            <p:nvPr/>
          </p:nvPicPr>
          <p:blipFill>
            <a:blip r:embed="rId14"/>
            <a:stretch>
              <a:fillRect/>
            </a:stretch>
          </p:blipFill>
          <p:spPr>
            <a:xfrm>
              <a:off x="4187013" y="2895600"/>
              <a:ext cx="860262" cy="675812"/>
            </a:xfrm>
            <a:prstGeom prst="rect">
              <a:avLst/>
            </a:prstGeom>
            <a:ln>
              <a:noFill/>
            </a:ln>
            <a:effectLst/>
          </p:spPr>
        </p:pic>
      </p:grpSp>
      <p:sp>
        <p:nvSpPr>
          <p:cNvPr id="42" name="TextBox 41"/>
          <p:cNvSpPr txBox="1"/>
          <p:nvPr/>
        </p:nvSpPr>
        <p:spPr>
          <a:xfrm>
            <a:off x="2702496" y="5085296"/>
            <a:ext cx="3396204" cy="1200329"/>
          </a:xfrm>
          <a:prstGeom prst="rect">
            <a:avLst/>
          </a:prstGeom>
          <a:solidFill>
            <a:schemeClr val="bg1"/>
          </a:solidFill>
        </p:spPr>
        <p:txBody>
          <a:bodyPr wrap="square" rtlCol="0">
            <a:spAutoFit/>
          </a:bodyPr>
          <a:lstStyle/>
          <a:p>
            <a:pPr marL="285750" indent="-285750">
              <a:lnSpc>
                <a:spcPct val="150000"/>
              </a:lnSpc>
              <a:buFont typeface="Wingdings" panose="05000000000000000000" pitchFamily="2" charset="2"/>
              <a:buChar char="§"/>
            </a:pPr>
            <a:r>
              <a:rPr lang="en-US" sz="1600" dirty="0">
                <a:latin typeface="Arial" pitchFamily="34" charset="0"/>
                <a:cs typeface="Arial" pitchFamily="34" charset="0"/>
              </a:rPr>
              <a:t>Point and click </a:t>
            </a:r>
            <a:r>
              <a:rPr lang="en-US" sz="1600" b="1" dirty="0">
                <a:latin typeface="Arial" pitchFamily="34" charset="0"/>
                <a:cs typeface="Arial" pitchFamily="34" charset="0"/>
              </a:rPr>
              <a:t>tools</a:t>
            </a:r>
            <a:r>
              <a:rPr lang="en-US" sz="1600" dirty="0">
                <a:latin typeface="Arial" pitchFamily="34" charset="0"/>
                <a:cs typeface="Arial" pitchFamily="34" charset="0"/>
              </a:rPr>
              <a:t> to access variety of data sources</a:t>
            </a:r>
          </a:p>
          <a:p>
            <a:pPr marL="285750" indent="-285750">
              <a:lnSpc>
                <a:spcPct val="150000"/>
              </a:lnSpc>
              <a:buFont typeface="Wingdings" panose="05000000000000000000" pitchFamily="2" charset="2"/>
              <a:buChar char="§"/>
            </a:pPr>
            <a:r>
              <a:rPr lang="en-US" sz="1600" dirty="0" smtClean="0">
                <a:latin typeface="Arial" pitchFamily="34" charset="0"/>
                <a:cs typeface="Arial" pitchFamily="34" charset="0"/>
              </a:rPr>
              <a:t>Automatic </a:t>
            </a:r>
            <a:r>
              <a:rPr lang="en-US" sz="1600" b="1" dirty="0" smtClean="0">
                <a:latin typeface="Arial" pitchFamily="34" charset="0"/>
                <a:cs typeface="Arial" pitchFamily="34" charset="0"/>
              </a:rPr>
              <a:t>code</a:t>
            </a:r>
            <a:r>
              <a:rPr lang="en-US" sz="1600" dirty="0" smtClean="0">
                <a:latin typeface="Arial" pitchFamily="34" charset="0"/>
                <a:cs typeface="Arial" pitchFamily="34" charset="0"/>
              </a:rPr>
              <a:t> generation</a:t>
            </a:r>
            <a:endParaRPr lang="en-US" sz="1600" b="1" dirty="0">
              <a:latin typeface="Arial" pitchFamily="34" charset="0"/>
              <a:cs typeface="Arial" pitchFamily="34" charset="0"/>
            </a:endParaRPr>
          </a:p>
        </p:txBody>
      </p:sp>
      <p:pic>
        <p:nvPicPr>
          <p:cNvPr id="44" name="Picture 43"/>
          <p:cNvPicPr>
            <a:picLocks noChangeAspect="1"/>
          </p:cNvPicPr>
          <p:nvPr/>
        </p:nvPicPr>
        <p:blipFill>
          <a:blip r:embed="rId15"/>
          <a:stretch>
            <a:fillRect/>
          </a:stretch>
        </p:blipFill>
        <p:spPr>
          <a:xfrm>
            <a:off x="2726473" y="2999965"/>
            <a:ext cx="1953058" cy="1403760"/>
          </a:xfrm>
          <a:prstGeom prst="rect">
            <a:avLst/>
          </a:prstGeom>
          <a:effectLst>
            <a:outerShdw blurRad="127000" dist="127000" dir="2700000" algn="tl" rotWithShape="0">
              <a:prstClr val="black">
                <a:alpha val="40000"/>
              </a:prstClr>
            </a:outerShdw>
          </a:effectLst>
        </p:spPr>
      </p:pic>
      <p:pic>
        <p:nvPicPr>
          <p:cNvPr id="45" name="Picture 44"/>
          <p:cNvPicPr>
            <a:picLocks noChangeAspect="1"/>
          </p:cNvPicPr>
          <p:nvPr/>
        </p:nvPicPr>
        <p:blipFill>
          <a:blip r:embed="rId16"/>
          <a:stretch>
            <a:fillRect/>
          </a:stretch>
        </p:blipFill>
        <p:spPr>
          <a:xfrm>
            <a:off x="4201450" y="3358895"/>
            <a:ext cx="1954023" cy="1273563"/>
          </a:xfrm>
          <a:prstGeom prst="rect">
            <a:avLst/>
          </a:prstGeom>
          <a:effectLst>
            <a:outerShdw blurRad="127000" dist="127000" dir="2700000" algn="tl" rotWithShape="0">
              <a:prstClr val="black">
                <a:alpha val="40000"/>
              </a:prstClr>
            </a:outerShdw>
          </a:effectLst>
        </p:spPr>
      </p:pic>
      <p:pic>
        <p:nvPicPr>
          <p:cNvPr id="48" name="Picture 47"/>
          <p:cNvPicPr>
            <a:picLocks noChangeAspect="1"/>
          </p:cNvPicPr>
          <p:nvPr/>
        </p:nvPicPr>
        <p:blipFill>
          <a:blip r:embed="rId17"/>
          <a:stretch>
            <a:fillRect/>
          </a:stretch>
        </p:blipFill>
        <p:spPr>
          <a:xfrm>
            <a:off x="5850673" y="3031373"/>
            <a:ext cx="1954024" cy="1354826"/>
          </a:xfrm>
          <a:prstGeom prst="rect">
            <a:avLst/>
          </a:prstGeom>
          <a:effectLst>
            <a:outerShdw blurRad="127000" dist="127000" dir="2700000" algn="tl" rotWithShape="0">
              <a:prstClr val="black">
                <a:alpha val="40000"/>
              </a:prstClr>
            </a:outerShdw>
          </a:effectLst>
        </p:spPr>
      </p:pic>
      <p:pic>
        <p:nvPicPr>
          <p:cNvPr id="49" name="Picture 48"/>
          <p:cNvPicPr>
            <a:picLocks noChangeAspect="1"/>
          </p:cNvPicPr>
          <p:nvPr/>
        </p:nvPicPr>
        <p:blipFill>
          <a:blip r:embed="rId18"/>
          <a:stretch>
            <a:fillRect/>
          </a:stretch>
        </p:blipFill>
        <p:spPr>
          <a:xfrm>
            <a:off x="7450873" y="3358896"/>
            <a:ext cx="1953603" cy="1350340"/>
          </a:xfrm>
          <a:prstGeom prst="rect">
            <a:avLst/>
          </a:prstGeom>
          <a:effectLst>
            <a:outerShdw blurRad="127000" dist="127000" dir="2700000" algn="tl" rotWithShape="0">
              <a:prstClr val="black">
                <a:alpha val="40000"/>
              </a:prstClr>
            </a:outerShdw>
          </a:effectLst>
        </p:spPr>
      </p:pic>
      <p:sp>
        <p:nvSpPr>
          <p:cNvPr id="50" name="TextBox 49"/>
          <p:cNvSpPr txBox="1"/>
          <p:nvPr/>
        </p:nvSpPr>
        <p:spPr>
          <a:xfrm>
            <a:off x="3031273" y="4492823"/>
            <a:ext cx="979677" cy="307777"/>
          </a:xfrm>
          <a:prstGeom prst="rect">
            <a:avLst/>
          </a:prstGeom>
          <a:noFill/>
        </p:spPr>
        <p:txBody>
          <a:bodyPr wrap="square" rtlCol="0">
            <a:spAutoFit/>
          </a:bodyPr>
          <a:lstStyle/>
          <a:p>
            <a:pPr algn="ctr"/>
            <a:r>
              <a:rPr lang="en-US" sz="1400" dirty="0">
                <a:latin typeface="Arial" pitchFamily="34" charset="0"/>
                <a:cs typeface="Arial" pitchFamily="34" charset="0"/>
              </a:rPr>
              <a:t>  Files </a:t>
            </a:r>
          </a:p>
        </p:txBody>
      </p:sp>
      <p:sp>
        <p:nvSpPr>
          <p:cNvPr id="51" name="TextBox 50"/>
          <p:cNvSpPr txBox="1"/>
          <p:nvPr/>
        </p:nvSpPr>
        <p:spPr>
          <a:xfrm>
            <a:off x="4773296" y="4708658"/>
            <a:ext cx="979677" cy="307777"/>
          </a:xfrm>
          <a:prstGeom prst="rect">
            <a:avLst/>
          </a:prstGeom>
          <a:noFill/>
        </p:spPr>
        <p:txBody>
          <a:bodyPr wrap="square" rtlCol="0">
            <a:spAutoFit/>
          </a:bodyPr>
          <a:lstStyle/>
          <a:p>
            <a:r>
              <a:rPr lang="en-US" sz="1400" dirty="0">
                <a:latin typeface="Arial" pitchFamily="34" charset="0"/>
                <a:cs typeface="Arial" pitchFamily="34" charset="0"/>
              </a:rPr>
              <a:t> Signals</a:t>
            </a:r>
          </a:p>
        </p:txBody>
      </p:sp>
      <p:sp>
        <p:nvSpPr>
          <p:cNvPr id="53" name="TextBox 52"/>
          <p:cNvSpPr txBox="1"/>
          <p:nvPr/>
        </p:nvSpPr>
        <p:spPr>
          <a:xfrm>
            <a:off x="6291544" y="4416623"/>
            <a:ext cx="1188618" cy="307777"/>
          </a:xfrm>
          <a:prstGeom prst="rect">
            <a:avLst/>
          </a:prstGeom>
          <a:noFill/>
        </p:spPr>
        <p:txBody>
          <a:bodyPr wrap="square" rtlCol="0">
            <a:spAutoFit/>
          </a:bodyPr>
          <a:lstStyle/>
          <a:p>
            <a:r>
              <a:rPr lang="en-US" sz="1400" dirty="0">
                <a:latin typeface="Arial" pitchFamily="34" charset="0"/>
                <a:cs typeface="Arial" pitchFamily="34" charset="0"/>
              </a:rPr>
              <a:t>Databases</a:t>
            </a:r>
          </a:p>
        </p:txBody>
      </p:sp>
      <p:sp>
        <p:nvSpPr>
          <p:cNvPr id="54" name="TextBox 53"/>
          <p:cNvSpPr txBox="1"/>
          <p:nvPr/>
        </p:nvSpPr>
        <p:spPr>
          <a:xfrm>
            <a:off x="7937835" y="4721423"/>
            <a:ext cx="979677" cy="307777"/>
          </a:xfrm>
          <a:prstGeom prst="rect">
            <a:avLst/>
          </a:prstGeom>
          <a:noFill/>
        </p:spPr>
        <p:txBody>
          <a:bodyPr wrap="square" rtlCol="0">
            <a:spAutoFit/>
          </a:bodyPr>
          <a:lstStyle/>
          <a:p>
            <a:r>
              <a:rPr lang="en-US" sz="1400" dirty="0">
                <a:latin typeface="Arial" pitchFamily="34" charset="0"/>
                <a:cs typeface="Arial" pitchFamily="34" charset="0"/>
              </a:rPr>
              <a:t> Images</a:t>
            </a:r>
          </a:p>
        </p:txBody>
      </p:sp>
      <p:sp>
        <p:nvSpPr>
          <p:cNvPr id="55" name="TextBox 54"/>
          <p:cNvSpPr txBox="1"/>
          <p:nvPr/>
        </p:nvSpPr>
        <p:spPr>
          <a:xfrm>
            <a:off x="6189154" y="5074920"/>
            <a:ext cx="3539511" cy="1569660"/>
          </a:xfrm>
          <a:prstGeom prst="rect">
            <a:avLst/>
          </a:prstGeom>
          <a:solidFill>
            <a:schemeClr val="bg1"/>
          </a:solidFill>
        </p:spPr>
        <p:txBody>
          <a:bodyPr wrap="square" rtlCol="0">
            <a:spAutoFit/>
          </a:bodyPr>
          <a:lstStyle/>
          <a:p>
            <a:pPr marL="285750" indent="-285750">
              <a:lnSpc>
                <a:spcPct val="150000"/>
              </a:lnSpc>
              <a:buFont typeface="Wingdings" panose="05000000000000000000" pitchFamily="2" charset="2"/>
              <a:buChar char="§"/>
            </a:pPr>
            <a:r>
              <a:rPr lang="en-US" sz="1600" b="1" dirty="0">
                <a:latin typeface="Arial" pitchFamily="34" charset="0"/>
                <a:cs typeface="Arial" pitchFamily="34" charset="0"/>
              </a:rPr>
              <a:t>Built-in algorithms </a:t>
            </a:r>
            <a:r>
              <a:rPr lang="en-US" sz="1600" dirty="0">
                <a:latin typeface="Arial" pitchFamily="34" charset="0"/>
                <a:cs typeface="Arial" pitchFamily="34" charset="0"/>
              </a:rPr>
              <a:t>for data preprocessing including sensor, image, audio, video and other real-time data</a:t>
            </a:r>
          </a:p>
        </p:txBody>
      </p:sp>
      <p:sp>
        <p:nvSpPr>
          <p:cNvPr id="56" name="Rounded Rectangle 55"/>
          <p:cNvSpPr/>
          <p:nvPr/>
        </p:nvSpPr>
        <p:spPr>
          <a:xfrm>
            <a:off x="4660580" y="1079539"/>
            <a:ext cx="2989785" cy="919401"/>
          </a:xfrm>
          <a:prstGeom prst="roundRect">
            <a:avLst/>
          </a:prstGeom>
          <a:solidFill>
            <a:schemeClr val="accent5">
              <a:lumMod val="20000"/>
              <a:lumOff val="80000"/>
            </a:schemeClr>
          </a:solidFill>
          <a:ln>
            <a:solidFill>
              <a:schemeClr val="tx1"/>
            </a:solidFill>
          </a:ln>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t>MATLAB Analytics work with </a:t>
            </a:r>
            <a:r>
              <a:rPr lang="en-US" sz="1600" b="1" dirty="0">
                <a:solidFill>
                  <a:srgbClr val="FF9900"/>
                </a:solidFill>
                <a:latin typeface="Arial Black" panose="020B0A04020102020204" pitchFamily="34" charset="0"/>
              </a:rPr>
              <a:t>business </a:t>
            </a:r>
            <a:r>
              <a:rPr lang="en-US" sz="1600" b="1" u="sng" dirty="0"/>
              <a:t>and</a:t>
            </a:r>
            <a:r>
              <a:rPr lang="en-US" sz="1600" b="1" dirty="0">
                <a:solidFill>
                  <a:schemeClr val="tx1"/>
                </a:solidFill>
                <a:latin typeface="Arial Black" panose="020B0A04020102020204" pitchFamily="34" charset="0"/>
              </a:rPr>
              <a:t> </a:t>
            </a:r>
            <a:r>
              <a:rPr lang="en-US" sz="1600" b="1" dirty="0">
                <a:solidFill>
                  <a:srgbClr val="FF9900"/>
                </a:solidFill>
                <a:latin typeface="Arial Black" panose="020B0A04020102020204" pitchFamily="34" charset="0"/>
              </a:rPr>
              <a:t>engineering data</a:t>
            </a:r>
          </a:p>
        </p:txBody>
      </p:sp>
      <p:grpSp>
        <p:nvGrpSpPr>
          <p:cNvPr id="57" name="Group 56"/>
          <p:cNvGrpSpPr/>
          <p:nvPr/>
        </p:nvGrpSpPr>
        <p:grpSpPr>
          <a:xfrm>
            <a:off x="7383665" y="914400"/>
            <a:ext cx="533400" cy="533400"/>
            <a:chOff x="2743200" y="2057400"/>
            <a:chExt cx="533400" cy="533400"/>
          </a:xfrm>
          <a:effectLst/>
        </p:grpSpPr>
        <p:sp>
          <p:nvSpPr>
            <p:cNvPr id="58" name="Oval 57"/>
            <p:cNvSpPr/>
            <p:nvPr/>
          </p:nvSpPr>
          <p:spPr>
            <a:xfrm>
              <a:off x="2743200" y="2057400"/>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C000"/>
                </a:solidFill>
                <a:latin typeface="Arial" pitchFamily="34" charset="0"/>
                <a:cs typeface="Arial" pitchFamily="34" charset="0"/>
              </a:endParaRPr>
            </a:p>
          </p:txBody>
        </p:sp>
        <p:sp>
          <p:nvSpPr>
            <p:cNvPr id="59" name="TextBox 11"/>
            <p:cNvSpPr txBox="1"/>
            <p:nvPr/>
          </p:nvSpPr>
          <p:spPr>
            <a:xfrm>
              <a:off x="2819400" y="2057400"/>
              <a:ext cx="385042" cy="523220"/>
            </a:xfrm>
            <a:prstGeom prst="rect">
              <a:avLst/>
            </a:prstGeom>
            <a:noFill/>
            <a:effectLst/>
          </p:spPr>
          <p:txBody>
            <a:bodyPr wrap="none" rtlCol="0">
              <a:spAutoFit/>
            </a:bodyPr>
            <a:lstStyle/>
            <a:p>
              <a:r>
                <a:rPr lang="en-US" sz="2800" b="1" dirty="0">
                  <a:solidFill>
                    <a:srgbClr val="FFC000"/>
                  </a:solidFill>
                  <a:latin typeface="Arial" pitchFamily="34" charset="0"/>
                  <a:cs typeface="Arial" pitchFamily="34" charset="0"/>
                </a:rPr>
                <a:t>1</a:t>
              </a:r>
            </a:p>
          </p:txBody>
        </p:sp>
      </p:grpSp>
      <p:pic>
        <p:nvPicPr>
          <p:cNvPr id="3" name="Picture 2"/>
          <p:cNvPicPr>
            <a:picLocks noChangeAspect="1"/>
          </p:cNvPicPr>
          <p:nvPr/>
        </p:nvPicPr>
        <p:blipFill rotWithShape="1">
          <a:blip r:embed="rId19"/>
          <a:srcRect r="42792"/>
          <a:stretch/>
        </p:blipFill>
        <p:spPr>
          <a:xfrm>
            <a:off x="3588635" y="2142114"/>
            <a:ext cx="5405817" cy="80104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cxnSp>
        <p:nvCxnSpPr>
          <p:cNvPr id="7" name="Straight Arrow Connector 6"/>
          <p:cNvCxnSpPr/>
          <p:nvPr/>
        </p:nvCxnSpPr>
        <p:spPr>
          <a:xfrm flipH="1">
            <a:off x="3812127" y="2345777"/>
            <a:ext cx="1366334" cy="87625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0" name="Straight Arrow Connector 59"/>
          <p:cNvCxnSpPr/>
          <p:nvPr/>
        </p:nvCxnSpPr>
        <p:spPr>
          <a:xfrm>
            <a:off x="5545881" y="2364624"/>
            <a:ext cx="1101924" cy="8574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1" name="Straight Arrow Connector 60"/>
          <p:cNvCxnSpPr/>
          <p:nvPr/>
        </p:nvCxnSpPr>
        <p:spPr>
          <a:xfrm>
            <a:off x="5736373" y="2328415"/>
            <a:ext cx="2622385" cy="961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p:cNvCxnSpPr/>
          <p:nvPr/>
        </p:nvCxnSpPr>
        <p:spPr>
          <a:xfrm flipH="1">
            <a:off x="4772300" y="2350651"/>
            <a:ext cx="586042" cy="11527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94824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0" grpId="0"/>
      <p:bldP spid="51" grpId="0"/>
      <p:bldP spid="53" grpId="0"/>
      <p:bldP spid="54" grpId="0"/>
      <p:bldP spid="55" grpId="0" animBg="1"/>
      <p:bldP spid="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609600" y="-76200"/>
            <a:ext cx="10972800" cy="1143000"/>
          </a:xfrm>
        </p:spPr>
        <p:txBody>
          <a:bodyPr/>
          <a:lstStyle/>
          <a:p>
            <a:r>
              <a:rPr lang="en-US" dirty="0"/>
              <a:t>Data Analytics Workflow</a:t>
            </a:r>
          </a:p>
        </p:txBody>
      </p:sp>
      <p:grpSp>
        <p:nvGrpSpPr>
          <p:cNvPr id="16" name="Group 15"/>
          <p:cNvGrpSpPr/>
          <p:nvPr/>
        </p:nvGrpSpPr>
        <p:grpSpPr>
          <a:xfrm>
            <a:off x="9255252" y="1271016"/>
            <a:ext cx="2825496" cy="5316028"/>
            <a:chOff x="8850866" y="1254991"/>
            <a:chExt cx="2825496" cy="5316028"/>
          </a:xfrm>
        </p:grpSpPr>
        <p:sp>
          <p:nvSpPr>
            <p:cNvPr id="68" name="Chevron 67"/>
            <p:cNvSpPr/>
            <p:nvPr/>
          </p:nvSpPr>
          <p:spPr>
            <a:xfrm>
              <a:off x="8850866" y="1254991"/>
              <a:ext cx="2825496" cy="651383"/>
            </a:xfrm>
            <a:prstGeom prst="chevron">
              <a:avLst/>
            </a:prstGeom>
            <a:solidFill>
              <a:srgbClr val="178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Integrate Analytics with Systems</a:t>
              </a:r>
            </a:p>
          </p:txBody>
        </p:sp>
        <p:grpSp>
          <p:nvGrpSpPr>
            <p:cNvPr id="14" name="Group 13"/>
            <p:cNvGrpSpPr/>
            <p:nvPr/>
          </p:nvGrpSpPr>
          <p:grpSpPr>
            <a:xfrm>
              <a:off x="9349214" y="2215111"/>
              <a:ext cx="1828800" cy="4355908"/>
              <a:chOff x="9644912" y="2200489"/>
              <a:chExt cx="1828800" cy="4355908"/>
            </a:xfrm>
          </p:grpSpPr>
          <p:grpSp>
            <p:nvGrpSpPr>
              <p:cNvPr id="86" name="Group 52"/>
              <p:cNvGrpSpPr/>
              <p:nvPr/>
            </p:nvGrpSpPr>
            <p:grpSpPr>
              <a:xfrm>
                <a:off x="9644912" y="2200489"/>
                <a:ext cx="1828800" cy="4355908"/>
                <a:chOff x="500943" y="1895834"/>
                <a:chExt cx="1828800" cy="4355908"/>
              </a:xfrm>
            </p:grpSpPr>
            <p:sp>
              <p:nvSpPr>
                <p:cNvPr id="88" name="AutoShape 19"/>
                <p:cNvSpPr>
                  <a:spLocks noChangeArrowheads="1"/>
                </p:cNvSpPr>
                <p:nvPr/>
              </p:nvSpPr>
              <p:spPr bwMode="auto">
                <a:xfrm>
                  <a:off x="500943" y="1895834"/>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89" name="AutoShape 19"/>
                <p:cNvSpPr>
                  <a:spLocks noChangeArrowheads="1"/>
                </p:cNvSpPr>
                <p:nvPr/>
              </p:nvSpPr>
              <p:spPr bwMode="auto">
                <a:xfrm>
                  <a:off x="616081" y="2032994"/>
                  <a:ext cx="1600200" cy="407642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91" name="Rounded Rectangle 90"/>
                <p:cNvSpPr/>
                <p:nvPr/>
              </p:nvSpPr>
              <p:spPr bwMode="auto">
                <a:xfrm>
                  <a:off x="616081" y="2087858"/>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Desktop Apps </a:t>
                  </a:r>
                </a:p>
              </p:txBody>
            </p:sp>
            <p:sp>
              <p:nvSpPr>
                <p:cNvPr id="92" name="Rounded Rectangle 91"/>
                <p:cNvSpPr/>
                <p:nvPr/>
              </p:nvSpPr>
              <p:spPr bwMode="auto">
                <a:xfrm>
                  <a:off x="616081" y="348689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Enterprise Scale Systems </a:t>
                  </a:r>
                </a:p>
              </p:txBody>
            </p:sp>
            <p:sp>
              <p:nvSpPr>
                <p:cNvPr id="93" name="Rounded Rectangle 92"/>
                <p:cNvSpPr/>
                <p:nvPr/>
              </p:nvSpPr>
              <p:spPr bwMode="auto">
                <a:xfrm>
                  <a:off x="616081"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Embedded Devices and Hardware</a:t>
                  </a:r>
                </a:p>
              </p:txBody>
            </p:sp>
            <p:cxnSp>
              <p:nvCxnSpPr>
                <p:cNvPr id="94" name="Straight Connector 93"/>
                <p:cNvCxnSpPr/>
                <p:nvPr/>
              </p:nvCxnSpPr>
              <p:spPr>
                <a:xfrm flipV="1">
                  <a:off x="692281" y="3377162"/>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692281" y="4739618"/>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0" name="Picture 99" descr="languages3.png"/>
              <p:cNvPicPr>
                <a:picLocks noChangeAspect="1"/>
              </p:cNvPicPr>
              <p:nvPr/>
            </p:nvPicPr>
            <p:blipFill>
              <a:blip r:embed="rId2" cstate="print"/>
              <a:stretch>
                <a:fillRect/>
              </a:stretch>
            </p:blipFill>
            <p:spPr>
              <a:xfrm>
                <a:off x="10103388" y="4336248"/>
                <a:ext cx="913962" cy="572543"/>
              </a:xfrm>
              <a:prstGeom prst="rect">
                <a:avLst/>
              </a:prstGeom>
              <a:effectLst>
                <a:outerShdw blurRad="38100" dist="25400" dir="2700000" algn="tl" rotWithShape="0">
                  <a:prstClr val="black">
                    <a:alpha val="25000"/>
                  </a:prstClr>
                </a:outerShdw>
              </a:effectLst>
            </p:spPr>
          </p:pic>
          <p:grpSp>
            <p:nvGrpSpPr>
              <p:cNvPr id="13" name="Group 12"/>
              <p:cNvGrpSpPr/>
              <p:nvPr/>
            </p:nvGrpSpPr>
            <p:grpSpPr>
              <a:xfrm>
                <a:off x="10103388" y="5623212"/>
                <a:ext cx="913962" cy="630966"/>
                <a:chOff x="9891303" y="5623212"/>
                <a:chExt cx="913962" cy="630966"/>
              </a:xfrm>
            </p:grpSpPr>
            <p:pic>
              <p:nvPicPr>
                <p:cNvPr id="106" name="Picture 105" descr="car3.png"/>
                <p:cNvPicPr>
                  <a:picLocks noChangeAspect="1"/>
                </p:cNvPicPr>
                <p:nvPr/>
              </p:nvPicPr>
              <p:blipFill>
                <a:blip r:embed="rId3" cstate="print"/>
                <a:stretch>
                  <a:fillRect/>
                </a:stretch>
              </p:blipFill>
              <p:spPr>
                <a:xfrm>
                  <a:off x="9891303" y="5623213"/>
                  <a:ext cx="418882" cy="271198"/>
                </a:xfrm>
                <a:prstGeom prst="rect">
                  <a:avLst/>
                </a:prstGeom>
              </p:spPr>
            </p:pic>
            <p:pic>
              <p:nvPicPr>
                <p:cNvPr id="107" name="Picture 106" descr="car3.png"/>
                <p:cNvPicPr>
                  <a:picLocks noChangeAspect="1"/>
                </p:cNvPicPr>
                <p:nvPr/>
              </p:nvPicPr>
              <p:blipFill>
                <a:blip r:embed="rId4" cstate="print"/>
                <a:stretch>
                  <a:fillRect/>
                </a:stretch>
              </p:blipFill>
              <p:spPr>
                <a:xfrm>
                  <a:off x="9892607" y="5983588"/>
                  <a:ext cx="417578" cy="270590"/>
                </a:xfrm>
                <a:prstGeom prst="rect">
                  <a:avLst/>
                </a:prstGeom>
              </p:spPr>
            </p:pic>
            <p:pic>
              <p:nvPicPr>
                <p:cNvPr id="109" name="Picture 108" descr="car3.png"/>
                <p:cNvPicPr>
                  <a:picLocks noChangeAspect="1"/>
                </p:cNvPicPr>
                <p:nvPr/>
              </p:nvPicPr>
              <p:blipFill>
                <a:blip r:embed="rId5" cstate="print"/>
                <a:stretch>
                  <a:fillRect/>
                </a:stretch>
              </p:blipFill>
              <p:spPr>
                <a:xfrm>
                  <a:off x="10388117" y="5983250"/>
                  <a:ext cx="417148" cy="270839"/>
                </a:xfrm>
                <a:prstGeom prst="rect">
                  <a:avLst/>
                </a:prstGeom>
              </p:spPr>
            </p:pic>
            <p:pic>
              <p:nvPicPr>
                <p:cNvPr id="110" name="Picture 109" descr="car3.png"/>
                <p:cNvPicPr>
                  <a:picLocks noChangeAspect="1"/>
                </p:cNvPicPr>
                <p:nvPr/>
              </p:nvPicPr>
              <p:blipFill>
                <a:blip r:embed="rId6" cstate="print"/>
                <a:stretch>
                  <a:fillRect/>
                </a:stretch>
              </p:blipFill>
              <p:spPr>
                <a:xfrm>
                  <a:off x="10386385" y="5623212"/>
                  <a:ext cx="418880" cy="271197"/>
                </a:xfrm>
                <a:prstGeom prst="rect">
                  <a:avLst/>
                </a:prstGeom>
              </p:spPr>
            </p:pic>
          </p:grpSp>
          <p:pic>
            <p:nvPicPr>
              <p:cNvPr id="128" name="Picture 127" descr="graph3.png"/>
              <p:cNvPicPr>
                <a:picLocks noChangeAspect="1"/>
              </p:cNvPicPr>
              <p:nvPr/>
            </p:nvPicPr>
            <p:blipFill>
              <a:blip r:embed="rId7" cstate="print"/>
              <a:stretch>
                <a:fillRect/>
              </a:stretch>
            </p:blipFill>
            <p:spPr>
              <a:xfrm>
                <a:off x="10103388" y="2796790"/>
                <a:ext cx="913962" cy="672774"/>
              </a:xfrm>
              <a:prstGeom prst="rect">
                <a:avLst/>
              </a:prstGeom>
              <a:effectLst>
                <a:outerShdw blurRad="63500" dist="63500" dir="2700000" sx="95000" sy="95000" algn="tl" rotWithShape="0">
                  <a:prstClr val="black">
                    <a:alpha val="40000"/>
                  </a:prstClr>
                </a:outerShdw>
              </a:effectLst>
            </p:spPr>
          </p:pic>
        </p:grpSp>
      </p:grpSp>
      <p:grpSp>
        <p:nvGrpSpPr>
          <p:cNvPr id="10" name="Group 9"/>
          <p:cNvGrpSpPr/>
          <p:nvPr/>
        </p:nvGrpSpPr>
        <p:grpSpPr>
          <a:xfrm>
            <a:off x="246563" y="1269642"/>
            <a:ext cx="2824122" cy="5317401"/>
            <a:chOff x="524298" y="1263618"/>
            <a:chExt cx="2824122" cy="5317401"/>
          </a:xfrm>
        </p:grpSpPr>
        <p:grpSp>
          <p:nvGrpSpPr>
            <p:cNvPr id="9" name="Group 52"/>
            <p:cNvGrpSpPr/>
            <p:nvPr/>
          </p:nvGrpSpPr>
          <p:grpSpPr>
            <a:xfrm>
              <a:off x="911394" y="2232350"/>
              <a:ext cx="1828800" cy="4348669"/>
              <a:chOff x="445123" y="1913073"/>
              <a:chExt cx="1828800" cy="4348669"/>
            </a:xfrm>
          </p:grpSpPr>
          <p:sp>
            <p:nvSpPr>
              <p:cNvPr id="163" name="AutoShape 19"/>
              <p:cNvSpPr>
                <a:spLocks noChangeArrowheads="1"/>
              </p:cNvSpPr>
              <p:nvPr/>
            </p:nvSpPr>
            <p:spPr bwMode="auto">
              <a:xfrm>
                <a:off x="445123" y="1913073"/>
                <a:ext cx="1828800" cy="434866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96891"/>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Databases</a:t>
                </a:r>
              </a:p>
            </p:txBody>
          </p:sp>
          <p:sp>
            <p:nvSpPr>
              <p:cNvPr id="170" name="Rounded Rectangle 169"/>
              <p:cNvSpPr/>
              <p:nvPr/>
            </p:nvSpPr>
            <p:spPr bwMode="auto">
              <a:xfrm>
                <a:off x="562429" y="484105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Sensors</a:t>
                </a: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8" cstate="print"/>
              <a:stretch>
                <a:fillRect/>
              </a:stretch>
            </p:blipFill>
            <p:spPr>
              <a:xfrm>
                <a:off x="990443" y="2435633"/>
                <a:ext cx="738160" cy="742480"/>
              </a:xfrm>
              <a:prstGeom prst="rect">
                <a:avLst/>
              </a:prstGeom>
              <a:effectLst>
                <a:outerShdw blurRad="63500" dist="50800" dir="2700000" sx="101000" sy="101000" algn="tl" rotWithShape="0">
                  <a:prstClr val="black">
                    <a:alpha val="32000"/>
                  </a:prstClr>
                </a:outerShdw>
              </a:effectLst>
            </p:spPr>
          </p:pic>
          <p:pic>
            <p:nvPicPr>
              <p:cNvPr id="79" name="Picture 78" descr="doc1.png"/>
              <p:cNvPicPr>
                <a:picLocks noChangeAspect="1"/>
              </p:cNvPicPr>
              <p:nvPr/>
            </p:nvPicPr>
            <p:blipFill>
              <a:blip r:embed="rId9" cstate="print"/>
              <a:stretch>
                <a:fillRect/>
              </a:stretch>
            </p:blipFill>
            <p:spPr>
              <a:xfrm>
                <a:off x="990443" y="3944193"/>
                <a:ext cx="738160" cy="556912"/>
              </a:xfrm>
              <a:prstGeom prst="rect">
                <a:avLst/>
              </a:prstGeom>
              <a:effectLst>
                <a:outerShdw blurRad="38100" dist="38100" dir="3000000" algn="tl" rotWithShape="0">
                  <a:prstClr val="black">
                    <a:alpha val="25000"/>
                  </a:prstClr>
                </a:outerShdw>
              </a:effectLst>
            </p:spPr>
          </p:pic>
        </p:grpSp>
        <p:sp>
          <p:nvSpPr>
            <p:cNvPr id="66" name="Chevron 65"/>
            <p:cNvSpPr/>
            <p:nvPr/>
          </p:nvSpPr>
          <p:spPr>
            <a:xfrm>
              <a:off x="524298" y="1263618"/>
              <a:ext cx="2824122" cy="650423"/>
            </a:xfrm>
            <a:prstGeom prst="chevron">
              <a:avLst/>
            </a:prstGeom>
            <a:solidFill>
              <a:srgbClr val="4D4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Access and Explore Data</a:t>
              </a:r>
            </a:p>
          </p:txBody>
        </p:sp>
        <p:pic>
          <p:nvPicPr>
            <p:cNvPr id="2" name="Picture 1"/>
            <p:cNvPicPr>
              <a:picLocks noChangeAspect="1"/>
            </p:cNvPicPr>
            <p:nvPr/>
          </p:nvPicPr>
          <p:blipFill>
            <a:blip r:embed="rId10"/>
            <a:stretch>
              <a:fillRect/>
            </a:stretch>
          </p:blipFill>
          <p:spPr>
            <a:xfrm>
              <a:off x="1332802" y="5517054"/>
              <a:ext cx="914400" cy="694096"/>
            </a:xfrm>
            <a:prstGeom prst="rect">
              <a:avLst/>
            </a:prstGeom>
          </p:spPr>
        </p:pic>
      </p:grpSp>
      <p:grpSp>
        <p:nvGrpSpPr>
          <p:cNvPr id="12" name="Group 11"/>
          <p:cNvGrpSpPr/>
          <p:nvPr/>
        </p:nvGrpSpPr>
        <p:grpSpPr>
          <a:xfrm>
            <a:off x="6254265" y="1269642"/>
            <a:ext cx="2825496" cy="5317402"/>
            <a:chOff x="6148775" y="1233217"/>
            <a:chExt cx="2825496" cy="5317402"/>
          </a:xfrm>
        </p:grpSpPr>
        <p:sp>
          <p:nvSpPr>
            <p:cNvPr id="63" name="Chevron 62"/>
            <p:cNvSpPr/>
            <p:nvPr/>
          </p:nvSpPr>
          <p:spPr>
            <a:xfrm>
              <a:off x="6148775" y="1233217"/>
              <a:ext cx="2825496" cy="651800"/>
            </a:xfrm>
            <a:prstGeom prst="chevron">
              <a:avLst/>
            </a:prstGeom>
            <a:solidFill>
              <a:srgbClr val="5D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Develop Predictive Models</a:t>
              </a:r>
            </a:p>
          </p:txBody>
        </p:sp>
        <p:grpSp>
          <p:nvGrpSpPr>
            <p:cNvPr id="8" name="Group 7"/>
            <p:cNvGrpSpPr/>
            <p:nvPr/>
          </p:nvGrpSpPr>
          <p:grpSpPr>
            <a:xfrm>
              <a:off x="6591300" y="2198075"/>
              <a:ext cx="1835392" cy="4352544"/>
              <a:chOff x="6708675" y="2168831"/>
              <a:chExt cx="1835392" cy="4367109"/>
            </a:xfrm>
          </p:grpSpPr>
          <p:grpSp>
            <p:nvGrpSpPr>
              <p:cNvPr id="15" name="Group 14"/>
              <p:cNvGrpSpPr/>
              <p:nvPr/>
            </p:nvGrpSpPr>
            <p:grpSpPr>
              <a:xfrm>
                <a:off x="6708675" y="2168831"/>
                <a:ext cx="1835392" cy="4367109"/>
                <a:chOff x="6708675" y="2168831"/>
                <a:chExt cx="1835392" cy="4367109"/>
              </a:xfrm>
            </p:grpSpPr>
            <p:grpSp>
              <p:nvGrpSpPr>
                <p:cNvPr id="114" name="Group 52"/>
                <p:cNvGrpSpPr/>
                <p:nvPr/>
              </p:nvGrpSpPr>
              <p:grpSpPr>
                <a:xfrm>
                  <a:off x="6708675" y="2168831"/>
                  <a:ext cx="1835392" cy="4367109"/>
                  <a:chOff x="562429" y="1864176"/>
                  <a:chExt cx="1835392" cy="4367109"/>
                </a:xfrm>
              </p:grpSpPr>
              <p:sp>
                <p:nvSpPr>
                  <p:cNvPr id="115" name="AutoShape 19"/>
                  <p:cNvSpPr>
                    <a:spLocks noChangeArrowheads="1"/>
                  </p:cNvSpPr>
                  <p:nvPr/>
                </p:nvSpPr>
                <p:spPr bwMode="auto">
                  <a:xfrm>
                    <a:off x="569021" y="1864176"/>
                    <a:ext cx="1828800" cy="436710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6" name="AutoShape 19"/>
                  <p:cNvSpPr>
                    <a:spLocks noChangeArrowheads="1"/>
                  </p:cNvSpPr>
                  <p:nvPr/>
                </p:nvSpPr>
                <p:spPr bwMode="auto">
                  <a:xfrm>
                    <a:off x="683321" y="1996610"/>
                    <a:ext cx="1600200" cy="4091871"/>
                  </a:xfrm>
                  <a:prstGeom prst="roundRect">
                    <a:avLst>
                      <a:gd name="adj" fmla="val 4692"/>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7" name="Rounded Rectangle 116"/>
                  <p:cNvSpPr/>
                  <p:nvPr/>
                </p:nvSpPr>
                <p:spPr bwMode="auto">
                  <a:xfrm>
                    <a:off x="683321" y="205346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 Model Creation e.g. Machine Learning </a:t>
                    </a:r>
                  </a:p>
                </p:txBody>
              </p:sp>
              <p:sp>
                <p:nvSpPr>
                  <p:cNvPr id="118" name="Rounded Rectangle 117"/>
                  <p:cNvSpPr/>
                  <p:nvPr/>
                </p:nvSpPr>
                <p:spPr bwMode="auto">
                  <a:xfrm>
                    <a:off x="562429" y="3511121"/>
                    <a:ext cx="1600200" cy="357404"/>
                  </a:xfrm>
                  <a:prstGeom prst="roundRect">
                    <a:avLst>
                      <a:gd name="adj" fmla="val 32374"/>
                    </a:avLst>
                  </a:prstGeom>
                  <a:noFill/>
                  <a:ln w="19050" algn="ctr">
                    <a:noFill/>
                    <a:round/>
                    <a:headEnd/>
                    <a:tailEnd/>
                  </a:ln>
                </p:spPr>
                <p:txBody>
                  <a:bodyPr lIns="9144" tIns="9144" rIns="9144" bIns="9144" anchor="t"/>
                  <a:lstStyle/>
                  <a:p>
                    <a:pPr algn="ctr"/>
                    <a:endParaRPr lang="en-US" sz="1200" b="1" dirty="0">
                      <a:latin typeface="Arial" pitchFamily="34" charset="0"/>
                      <a:cs typeface="Arial" pitchFamily="34" charset="0"/>
                    </a:endParaRPr>
                  </a:p>
                </p:txBody>
              </p:sp>
              <p:sp>
                <p:nvSpPr>
                  <p:cNvPr id="119" name="Rounded Rectangle 118"/>
                  <p:cNvSpPr/>
                  <p:nvPr/>
                </p:nvSpPr>
                <p:spPr bwMode="auto">
                  <a:xfrm>
                    <a:off x="683321" y="480584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Model </a:t>
                    </a:r>
                  </a:p>
                  <a:p>
                    <a:pPr algn="ctr"/>
                    <a:r>
                      <a:rPr lang="en-US" sz="1200" b="1" dirty="0">
                        <a:latin typeface="Arial" pitchFamily="34" charset="0"/>
                        <a:cs typeface="Arial" pitchFamily="34" charset="0"/>
                      </a:rPr>
                      <a:t>Validation</a:t>
                    </a:r>
                  </a:p>
                </p:txBody>
              </p:sp>
              <p:cxnSp>
                <p:nvCxnSpPr>
                  <p:cNvPr id="120" name="Straight Connector 119"/>
                  <p:cNvCxnSpPr/>
                  <p:nvPr/>
                </p:nvCxnSpPr>
                <p:spPr>
                  <a:xfrm flipV="1">
                    <a:off x="759521" y="334708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759521" y="4714101"/>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doc1.png"/>
                  <p:cNvPicPr>
                    <a:picLocks noChangeAspect="1"/>
                  </p:cNvPicPr>
                  <p:nvPr/>
                </p:nvPicPr>
                <p:blipFill>
                  <a:blip r:embed="rId11" cstate="print"/>
                  <a:stretch>
                    <a:fillRect/>
                  </a:stretch>
                </p:blipFill>
                <p:spPr>
                  <a:xfrm>
                    <a:off x="1115873" y="2562308"/>
                    <a:ext cx="765473" cy="734629"/>
                  </a:xfrm>
                  <a:prstGeom prst="rect">
                    <a:avLst/>
                  </a:prstGeom>
                  <a:effectLst>
                    <a:outerShdw blurRad="50800" dist="38100" dir="2700000" algn="tl" rotWithShape="0">
                      <a:prstClr val="black">
                        <a:alpha val="40000"/>
                      </a:prstClr>
                    </a:outerShdw>
                  </a:effectLst>
                </p:spPr>
              </p:pic>
            </p:grpSp>
            <p:pic>
              <p:nvPicPr>
                <p:cNvPr id="126" name="Picture 125" descr="graph3.png"/>
                <p:cNvPicPr>
                  <a:picLocks noChangeAspect="1"/>
                </p:cNvPicPr>
                <p:nvPr/>
              </p:nvPicPr>
              <p:blipFill>
                <a:blip r:embed="rId12" cstate="print"/>
                <a:stretch>
                  <a:fillRect/>
                </a:stretch>
              </p:blipFill>
              <p:spPr>
                <a:xfrm>
                  <a:off x="7189033" y="4336385"/>
                  <a:ext cx="885705" cy="567500"/>
                </a:xfrm>
                <a:prstGeom prst="rect">
                  <a:avLst/>
                </a:prstGeom>
                <a:effectLst>
                  <a:outerShdw blurRad="63500" dist="63500" dir="2700000" sx="95000" sy="95000" algn="tl" rotWithShape="0">
                    <a:prstClr val="black">
                      <a:alpha val="40000"/>
                    </a:prstClr>
                  </a:outerShdw>
                </a:effectLst>
              </p:spPr>
            </p:pic>
          </p:grpSp>
          <p:sp>
            <p:nvSpPr>
              <p:cNvPr id="58" name="Rounded Rectangle 57"/>
              <p:cNvSpPr/>
              <p:nvPr/>
            </p:nvSpPr>
            <p:spPr bwMode="auto">
              <a:xfrm>
                <a:off x="6826492" y="3761836"/>
                <a:ext cx="1600200" cy="423002"/>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Parameter Optimization</a:t>
                </a:r>
              </a:p>
            </p:txBody>
          </p:sp>
          <p:pic>
            <p:nvPicPr>
              <p:cNvPr id="3" name="Picture 2"/>
              <p:cNvPicPr>
                <a:picLocks noChangeAspect="1"/>
              </p:cNvPicPr>
              <p:nvPr/>
            </p:nvPicPr>
            <p:blipFill>
              <a:blip r:embed="rId13"/>
              <a:stretch>
                <a:fillRect/>
              </a:stretch>
            </p:blipFill>
            <p:spPr>
              <a:xfrm>
                <a:off x="7189033" y="5604558"/>
                <a:ext cx="885705" cy="623029"/>
              </a:xfrm>
              <a:prstGeom prst="rect">
                <a:avLst/>
              </a:prstGeom>
            </p:spPr>
          </p:pic>
        </p:grpSp>
      </p:grpSp>
      <p:grpSp>
        <p:nvGrpSpPr>
          <p:cNvPr id="11" name="Group 10"/>
          <p:cNvGrpSpPr/>
          <p:nvPr/>
        </p:nvGrpSpPr>
        <p:grpSpPr>
          <a:xfrm>
            <a:off x="3259003" y="1269642"/>
            <a:ext cx="2828502" cy="5317402"/>
            <a:chOff x="3304147" y="1249572"/>
            <a:chExt cx="2828502" cy="5317402"/>
          </a:xfrm>
        </p:grpSpPr>
        <p:sp>
          <p:nvSpPr>
            <p:cNvPr id="67" name="Chevron 66"/>
            <p:cNvSpPr/>
            <p:nvPr/>
          </p:nvSpPr>
          <p:spPr>
            <a:xfrm>
              <a:off x="3304147" y="1249572"/>
              <a:ext cx="2828502" cy="650423"/>
            </a:xfrm>
            <a:prstGeom prst="chevron">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Preprocess Data</a:t>
              </a:r>
            </a:p>
          </p:txBody>
        </p:sp>
        <p:grpSp>
          <p:nvGrpSpPr>
            <p:cNvPr id="69" name="Group 52"/>
            <p:cNvGrpSpPr/>
            <p:nvPr/>
          </p:nvGrpSpPr>
          <p:grpSpPr>
            <a:xfrm>
              <a:off x="3702744" y="2211066"/>
              <a:ext cx="1828800" cy="4355908"/>
              <a:chOff x="493273" y="1891789"/>
              <a:chExt cx="1828800" cy="4355908"/>
            </a:xfrm>
          </p:grpSpPr>
          <p:sp>
            <p:nvSpPr>
              <p:cNvPr id="70" name="AutoShape 19"/>
              <p:cNvSpPr>
                <a:spLocks noChangeArrowheads="1"/>
              </p:cNvSpPr>
              <p:nvPr/>
            </p:nvSpPr>
            <p:spPr bwMode="auto">
              <a:xfrm>
                <a:off x="493273" y="1891789"/>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71" name="AutoShape 19"/>
              <p:cNvSpPr>
                <a:spLocks noChangeArrowheads="1"/>
              </p:cNvSpPr>
              <p:nvPr/>
            </p:nvSpPr>
            <p:spPr bwMode="auto">
              <a:xfrm>
                <a:off x="607573" y="2027145"/>
                <a:ext cx="1600200" cy="4079876"/>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72" name="Rounded Rectangle 71"/>
              <p:cNvSpPr/>
              <p:nvPr/>
            </p:nvSpPr>
            <p:spPr bwMode="auto">
              <a:xfrm>
                <a:off x="607573" y="20838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Working with </a:t>
                </a:r>
              </a:p>
              <a:p>
                <a:pPr algn="ctr"/>
                <a:r>
                  <a:rPr lang="en-US" sz="1200" b="1" dirty="0">
                    <a:latin typeface="Arial" pitchFamily="34" charset="0"/>
                    <a:cs typeface="Arial" pitchFamily="34" charset="0"/>
                  </a:rPr>
                  <a:t>Messy Data </a:t>
                </a:r>
              </a:p>
            </p:txBody>
          </p:sp>
          <p:sp>
            <p:nvSpPr>
              <p:cNvPr id="73" name="Rounded Rectangle 72"/>
              <p:cNvSpPr/>
              <p:nvPr/>
            </p:nvSpPr>
            <p:spPr bwMode="auto">
              <a:xfrm>
                <a:off x="607573" y="348284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 Reduction/ </a:t>
                </a:r>
              </a:p>
              <a:p>
                <a:pPr algn="ctr"/>
                <a:r>
                  <a:rPr lang="en-US" sz="1200" b="1" dirty="0">
                    <a:latin typeface="Arial" pitchFamily="34" charset="0"/>
                    <a:cs typeface="Arial" pitchFamily="34" charset="0"/>
                  </a:rPr>
                  <a:t>Transformation</a:t>
                </a:r>
              </a:p>
            </p:txBody>
          </p:sp>
          <p:sp>
            <p:nvSpPr>
              <p:cNvPr id="74" name="Rounded Rectangle 73"/>
              <p:cNvSpPr/>
              <p:nvPr/>
            </p:nvSpPr>
            <p:spPr bwMode="auto">
              <a:xfrm>
                <a:off x="607573"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Feature </a:t>
                </a:r>
              </a:p>
              <a:p>
                <a:pPr algn="ctr"/>
                <a:r>
                  <a:rPr lang="en-US" sz="1200" b="1" dirty="0">
                    <a:latin typeface="Arial" pitchFamily="34" charset="0"/>
                    <a:cs typeface="Arial" pitchFamily="34" charset="0"/>
                  </a:rPr>
                  <a:t>Extraction</a:t>
                </a:r>
              </a:p>
            </p:txBody>
          </p:sp>
          <p:cxnSp>
            <p:nvCxnSpPr>
              <p:cNvPr id="75" name="Straight Connector 74"/>
              <p:cNvCxnSpPr/>
              <p:nvPr/>
            </p:nvCxnSpPr>
            <p:spPr>
              <a:xfrm flipV="1">
                <a:off x="683773" y="3373117"/>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38629" y="4735573"/>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4110809" y="4267198"/>
              <a:ext cx="995663" cy="665730"/>
              <a:chOff x="8858216" y="2405604"/>
              <a:chExt cx="1055085" cy="680459"/>
            </a:xfrm>
          </p:grpSpPr>
          <p:pic>
            <p:nvPicPr>
              <p:cNvPr id="64" name="Picture 2" descr="http://www.mathworks.com/images/nextgen/supporting/products/ml-classificati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58216" y="2405604"/>
                <a:ext cx="536550" cy="636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5" name="Picture 4" descr="Clustering for machine learni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94768" y="2428915"/>
                <a:ext cx="518533" cy="657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4131378" y="5684073"/>
              <a:ext cx="980955" cy="567794"/>
              <a:chOff x="2283945" y="4980278"/>
              <a:chExt cx="1975328" cy="1309287"/>
            </a:xfrm>
          </p:grpSpPr>
          <p:pic>
            <p:nvPicPr>
              <p:cNvPr id="81" name="Picture 80"/>
              <p:cNvPicPr>
                <a:picLocks noChangeAspect="1"/>
              </p:cNvPicPr>
              <p:nvPr/>
            </p:nvPicPr>
            <p:blipFill>
              <a:blip r:embed="rId16"/>
              <a:stretch>
                <a:fillRect/>
              </a:stretch>
            </p:blipFill>
            <p:spPr>
              <a:xfrm>
                <a:off x="2283945" y="4980278"/>
                <a:ext cx="348938" cy="732773"/>
              </a:xfrm>
              <a:prstGeom prst="rect">
                <a:avLst/>
              </a:prstGeom>
              <a:ln>
                <a:noFill/>
              </a:ln>
              <a:effectLst/>
            </p:spPr>
          </p:pic>
          <p:pic>
            <p:nvPicPr>
              <p:cNvPr id="82" name="Picture 81"/>
              <p:cNvPicPr>
                <a:picLocks noChangeAspect="1"/>
              </p:cNvPicPr>
              <p:nvPr/>
            </p:nvPicPr>
            <p:blipFill>
              <a:blip r:embed="rId17"/>
              <a:stretch>
                <a:fillRect/>
              </a:stretch>
            </p:blipFill>
            <p:spPr>
              <a:xfrm>
                <a:off x="2682789" y="5067513"/>
                <a:ext cx="732775" cy="279152"/>
              </a:xfrm>
              <a:prstGeom prst="rect">
                <a:avLst/>
              </a:prstGeom>
              <a:ln>
                <a:noFill/>
              </a:ln>
              <a:effectLst/>
            </p:spPr>
          </p:pic>
          <p:pic>
            <p:nvPicPr>
              <p:cNvPr id="83" name="Picture 82"/>
              <p:cNvPicPr>
                <a:picLocks noChangeAspect="1"/>
              </p:cNvPicPr>
              <p:nvPr/>
            </p:nvPicPr>
            <p:blipFill>
              <a:blip r:embed="rId18"/>
              <a:stretch>
                <a:fillRect/>
              </a:stretch>
            </p:blipFill>
            <p:spPr>
              <a:xfrm>
                <a:off x="2936955" y="5565516"/>
                <a:ext cx="418710" cy="541861"/>
              </a:xfrm>
              <a:prstGeom prst="rect">
                <a:avLst/>
              </a:prstGeom>
              <a:ln>
                <a:noFill/>
              </a:ln>
              <a:effectLst/>
            </p:spPr>
          </p:pic>
          <p:pic>
            <p:nvPicPr>
              <p:cNvPr id="84" name="Picture 83"/>
              <p:cNvPicPr>
                <a:picLocks noChangeAspect="1"/>
              </p:cNvPicPr>
              <p:nvPr/>
            </p:nvPicPr>
            <p:blipFill>
              <a:blip r:embed="rId19"/>
              <a:stretch>
                <a:fillRect/>
              </a:stretch>
            </p:blipFill>
            <p:spPr>
              <a:xfrm>
                <a:off x="2479479" y="5565516"/>
                <a:ext cx="357664" cy="724049"/>
              </a:xfrm>
              <a:prstGeom prst="rect">
                <a:avLst/>
              </a:prstGeom>
              <a:ln>
                <a:noFill/>
              </a:ln>
              <a:effectLst/>
            </p:spPr>
          </p:pic>
          <p:pic>
            <p:nvPicPr>
              <p:cNvPr id="85" name="Picture 84"/>
              <p:cNvPicPr>
                <a:picLocks noChangeAspect="1"/>
              </p:cNvPicPr>
              <p:nvPr/>
            </p:nvPicPr>
            <p:blipFill>
              <a:blip r:embed="rId20"/>
              <a:stretch>
                <a:fillRect/>
              </a:stretch>
            </p:blipFill>
            <p:spPr>
              <a:xfrm>
                <a:off x="3455477" y="5698685"/>
                <a:ext cx="724050" cy="279152"/>
              </a:xfrm>
              <a:prstGeom prst="rect">
                <a:avLst/>
              </a:prstGeom>
              <a:ln>
                <a:noFill/>
              </a:ln>
              <a:effectLst/>
            </p:spPr>
          </p:pic>
          <p:pic>
            <p:nvPicPr>
              <p:cNvPr id="87" name="Picture 86"/>
              <p:cNvPicPr>
                <a:picLocks noChangeAspect="1"/>
              </p:cNvPicPr>
              <p:nvPr/>
            </p:nvPicPr>
            <p:blipFill>
              <a:blip r:embed="rId21"/>
              <a:stretch>
                <a:fillRect/>
              </a:stretch>
            </p:blipFill>
            <p:spPr>
              <a:xfrm>
                <a:off x="3482881" y="5072457"/>
                <a:ext cx="776392" cy="383834"/>
              </a:xfrm>
              <a:prstGeom prst="rect">
                <a:avLst/>
              </a:prstGeom>
              <a:ln>
                <a:noFill/>
              </a:ln>
              <a:effectLst/>
            </p:spPr>
          </p:pic>
        </p:grpSp>
        <p:pic>
          <p:nvPicPr>
            <p:cNvPr id="90" name="Picture 89"/>
            <p:cNvPicPr>
              <a:picLocks noChangeAspect="1"/>
            </p:cNvPicPr>
            <p:nvPr/>
          </p:nvPicPr>
          <p:blipFill>
            <a:blip r:embed="rId22"/>
            <a:stretch>
              <a:fillRect/>
            </a:stretch>
          </p:blipFill>
          <p:spPr>
            <a:xfrm>
              <a:off x="4187013" y="2895600"/>
              <a:ext cx="860262" cy="675812"/>
            </a:xfrm>
            <a:prstGeom prst="rect">
              <a:avLst/>
            </a:prstGeom>
            <a:ln>
              <a:noFill/>
            </a:ln>
            <a:effectLst/>
          </p:spPr>
        </p:pic>
      </p:grpSp>
      <p:grpSp>
        <p:nvGrpSpPr>
          <p:cNvPr id="97" name="Group 96"/>
          <p:cNvGrpSpPr/>
          <p:nvPr/>
        </p:nvGrpSpPr>
        <p:grpSpPr>
          <a:xfrm>
            <a:off x="2656775" y="4026854"/>
            <a:ext cx="533400" cy="533400"/>
            <a:chOff x="2743200" y="2057400"/>
            <a:chExt cx="533400" cy="533400"/>
          </a:xfrm>
        </p:grpSpPr>
        <p:sp>
          <p:nvSpPr>
            <p:cNvPr id="98" name="Oval 97"/>
            <p:cNvSpPr/>
            <p:nvPr/>
          </p:nvSpPr>
          <p:spPr>
            <a:xfrm>
              <a:off x="2743200" y="2057400"/>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C000"/>
                </a:solidFill>
                <a:latin typeface="Arial" pitchFamily="34" charset="0"/>
                <a:cs typeface="Arial" pitchFamily="34" charset="0"/>
              </a:endParaRPr>
            </a:p>
          </p:txBody>
        </p:sp>
        <p:sp>
          <p:nvSpPr>
            <p:cNvPr id="99" name="TextBox 11"/>
            <p:cNvSpPr txBox="1"/>
            <p:nvPr/>
          </p:nvSpPr>
          <p:spPr>
            <a:xfrm>
              <a:off x="2819400" y="2057400"/>
              <a:ext cx="385042" cy="52322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800" b="1" dirty="0">
                  <a:solidFill>
                    <a:srgbClr val="FFC000"/>
                  </a:solidFill>
                  <a:latin typeface="Arial" pitchFamily="34" charset="0"/>
                  <a:cs typeface="Arial" pitchFamily="34" charset="0"/>
                </a:rPr>
                <a:t>1</a:t>
              </a:r>
            </a:p>
          </p:txBody>
        </p:sp>
      </p:grpSp>
      <p:grpSp>
        <p:nvGrpSpPr>
          <p:cNvPr id="101" name="Group 100"/>
          <p:cNvGrpSpPr/>
          <p:nvPr/>
        </p:nvGrpSpPr>
        <p:grpSpPr>
          <a:xfrm>
            <a:off x="5836029" y="4030766"/>
            <a:ext cx="533400" cy="533400"/>
            <a:chOff x="2743200" y="2057400"/>
            <a:chExt cx="533400" cy="533400"/>
          </a:xfrm>
        </p:grpSpPr>
        <p:sp>
          <p:nvSpPr>
            <p:cNvPr id="102" name="Oval 101"/>
            <p:cNvSpPr/>
            <p:nvPr/>
          </p:nvSpPr>
          <p:spPr>
            <a:xfrm>
              <a:off x="2743200" y="2057400"/>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C000"/>
                </a:solidFill>
                <a:latin typeface="Arial" pitchFamily="34" charset="0"/>
                <a:cs typeface="Arial" pitchFamily="34" charset="0"/>
              </a:endParaRPr>
            </a:p>
          </p:txBody>
        </p:sp>
        <p:sp>
          <p:nvSpPr>
            <p:cNvPr id="103" name="TextBox 11"/>
            <p:cNvSpPr txBox="1"/>
            <p:nvPr/>
          </p:nvSpPr>
          <p:spPr>
            <a:xfrm>
              <a:off x="2819400" y="2057400"/>
              <a:ext cx="385042" cy="52322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800" b="1" dirty="0">
                  <a:solidFill>
                    <a:srgbClr val="FFC000"/>
                  </a:solidFill>
                  <a:latin typeface="Arial" pitchFamily="34" charset="0"/>
                  <a:cs typeface="Arial" pitchFamily="34" charset="0"/>
                </a:rPr>
                <a:t>2</a:t>
              </a:r>
            </a:p>
          </p:txBody>
        </p:sp>
      </p:grpSp>
    </p:spTree>
    <p:extLst>
      <p:ext uri="{BB962C8B-B14F-4D97-AF65-F5344CB8AC3E}">
        <p14:creationId xmlns:p14="http://schemas.microsoft.com/office/powerpoint/2010/main" val="444184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97"/>
                                        </p:tgtEl>
                                        <p:attrNameLst>
                                          <p:attrName>style.opacity</p:attrName>
                                        </p:attrNameLst>
                                      </p:cBhvr>
                                      <p:to>
                                        <p:strVal val="0.25"/>
                                      </p:to>
                                    </p:set>
                                    <p:animEffect filter="image" prLst="opacity: 0.25">
                                      <p:cBhvr rctx="IE">
                                        <p:cTn id="7" dur="indefinite"/>
                                        <p:tgtEl>
                                          <p:spTgt spid="97"/>
                                        </p:tgtEl>
                                      </p:cBhvr>
                                    </p:animEffect>
                                  </p:childTnLst>
                                  <p:subTnLst>
                                    <p:set>
                                      <p:cBhvr override="childStyle">
                                        <p:cTn dur="1" fill="hold" display="0" masterRel="sameClick" afterEffect="1">
                                          <p:stCondLst>
                                            <p:cond evt="end" delay="0">
                                              <p:tn val="5"/>
                                            </p:cond>
                                          </p:stCondLst>
                                        </p:cTn>
                                        <p:tgtEl>
                                          <p:spTgt spid="97"/>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609600" y="-76200"/>
            <a:ext cx="10972800" cy="1143000"/>
          </a:xfrm>
        </p:spPr>
        <p:txBody>
          <a:bodyPr/>
          <a:lstStyle/>
          <a:p>
            <a:r>
              <a:rPr lang="en-US" dirty="0"/>
              <a:t>Data Analytics Workflow</a:t>
            </a:r>
          </a:p>
        </p:txBody>
      </p:sp>
      <p:grpSp>
        <p:nvGrpSpPr>
          <p:cNvPr id="12" name="Group 11"/>
          <p:cNvGrpSpPr/>
          <p:nvPr/>
        </p:nvGrpSpPr>
        <p:grpSpPr>
          <a:xfrm>
            <a:off x="9296400" y="1269642"/>
            <a:ext cx="2825496" cy="5317402"/>
            <a:chOff x="6148775" y="1233217"/>
            <a:chExt cx="2825496" cy="5317402"/>
          </a:xfrm>
        </p:grpSpPr>
        <p:sp>
          <p:nvSpPr>
            <p:cNvPr id="63" name="Chevron 62"/>
            <p:cNvSpPr/>
            <p:nvPr/>
          </p:nvSpPr>
          <p:spPr>
            <a:xfrm>
              <a:off x="6148775" y="1233217"/>
              <a:ext cx="2825496" cy="651800"/>
            </a:xfrm>
            <a:prstGeom prst="chevron">
              <a:avLst/>
            </a:prstGeom>
            <a:solidFill>
              <a:srgbClr val="5D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Develop Predictive Models</a:t>
              </a:r>
            </a:p>
          </p:txBody>
        </p:sp>
        <p:grpSp>
          <p:nvGrpSpPr>
            <p:cNvPr id="8" name="Group 7"/>
            <p:cNvGrpSpPr/>
            <p:nvPr/>
          </p:nvGrpSpPr>
          <p:grpSpPr>
            <a:xfrm>
              <a:off x="6591300" y="2198075"/>
              <a:ext cx="1835392" cy="4352544"/>
              <a:chOff x="6708675" y="2168831"/>
              <a:chExt cx="1835392" cy="4367109"/>
            </a:xfrm>
          </p:grpSpPr>
          <p:grpSp>
            <p:nvGrpSpPr>
              <p:cNvPr id="15" name="Group 14"/>
              <p:cNvGrpSpPr/>
              <p:nvPr/>
            </p:nvGrpSpPr>
            <p:grpSpPr>
              <a:xfrm>
                <a:off x="6708675" y="2168831"/>
                <a:ext cx="1835392" cy="4367109"/>
                <a:chOff x="6708675" y="2168831"/>
                <a:chExt cx="1835392" cy="4367109"/>
              </a:xfrm>
            </p:grpSpPr>
            <p:grpSp>
              <p:nvGrpSpPr>
                <p:cNvPr id="114" name="Group 52"/>
                <p:cNvGrpSpPr/>
                <p:nvPr/>
              </p:nvGrpSpPr>
              <p:grpSpPr>
                <a:xfrm>
                  <a:off x="6708675" y="2168831"/>
                  <a:ext cx="1835392" cy="4367109"/>
                  <a:chOff x="562429" y="1864176"/>
                  <a:chExt cx="1835392" cy="4367109"/>
                </a:xfrm>
              </p:grpSpPr>
              <p:sp>
                <p:nvSpPr>
                  <p:cNvPr id="115" name="AutoShape 19"/>
                  <p:cNvSpPr>
                    <a:spLocks noChangeArrowheads="1"/>
                  </p:cNvSpPr>
                  <p:nvPr/>
                </p:nvSpPr>
                <p:spPr bwMode="auto">
                  <a:xfrm>
                    <a:off x="569021" y="1864176"/>
                    <a:ext cx="1828800" cy="436710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6" name="AutoShape 19"/>
                  <p:cNvSpPr>
                    <a:spLocks noChangeArrowheads="1"/>
                  </p:cNvSpPr>
                  <p:nvPr/>
                </p:nvSpPr>
                <p:spPr bwMode="auto">
                  <a:xfrm>
                    <a:off x="683321" y="1996610"/>
                    <a:ext cx="1600200" cy="4091871"/>
                  </a:xfrm>
                  <a:prstGeom prst="roundRect">
                    <a:avLst>
                      <a:gd name="adj" fmla="val 4692"/>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7" name="Rounded Rectangle 116"/>
                  <p:cNvSpPr/>
                  <p:nvPr/>
                </p:nvSpPr>
                <p:spPr bwMode="auto">
                  <a:xfrm>
                    <a:off x="683321" y="205346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 Model Creation e.g. Machine Learning </a:t>
                    </a:r>
                  </a:p>
                </p:txBody>
              </p:sp>
              <p:sp>
                <p:nvSpPr>
                  <p:cNvPr id="118" name="Rounded Rectangle 117"/>
                  <p:cNvSpPr/>
                  <p:nvPr/>
                </p:nvSpPr>
                <p:spPr bwMode="auto">
                  <a:xfrm>
                    <a:off x="562429" y="3511121"/>
                    <a:ext cx="1600200" cy="357404"/>
                  </a:xfrm>
                  <a:prstGeom prst="roundRect">
                    <a:avLst>
                      <a:gd name="adj" fmla="val 32374"/>
                    </a:avLst>
                  </a:prstGeom>
                  <a:noFill/>
                  <a:ln w="19050" algn="ctr">
                    <a:noFill/>
                    <a:round/>
                    <a:headEnd/>
                    <a:tailEnd/>
                  </a:ln>
                </p:spPr>
                <p:txBody>
                  <a:bodyPr lIns="9144" tIns="9144" rIns="9144" bIns="9144" anchor="t"/>
                  <a:lstStyle/>
                  <a:p>
                    <a:pPr algn="ctr"/>
                    <a:endParaRPr lang="en-US" sz="1200" b="1" dirty="0">
                      <a:latin typeface="Arial" pitchFamily="34" charset="0"/>
                      <a:cs typeface="Arial" pitchFamily="34" charset="0"/>
                    </a:endParaRPr>
                  </a:p>
                </p:txBody>
              </p:sp>
              <p:sp>
                <p:nvSpPr>
                  <p:cNvPr id="119" name="Rounded Rectangle 118"/>
                  <p:cNvSpPr/>
                  <p:nvPr/>
                </p:nvSpPr>
                <p:spPr bwMode="auto">
                  <a:xfrm>
                    <a:off x="683321" y="480584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Model </a:t>
                    </a:r>
                  </a:p>
                  <a:p>
                    <a:pPr algn="ctr"/>
                    <a:r>
                      <a:rPr lang="en-US" sz="1200" b="1" dirty="0">
                        <a:latin typeface="Arial" pitchFamily="34" charset="0"/>
                        <a:cs typeface="Arial" pitchFamily="34" charset="0"/>
                      </a:rPr>
                      <a:t>Validation</a:t>
                    </a:r>
                  </a:p>
                </p:txBody>
              </p:sp>
              <p:cxnSp>
                <p:nvCxnSpPr>
                  <p:cNvPr id="120" name="Straight Connector 119"/>
                  <p:cNvCxnSpPr/>
                  <p:nvPr/>
                </p:nvCxnSpPr>
                <p:spPr>
                  <a:xfrm flipV="1">
                    <a:off x="759521" y="334708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759521" y="4714101"/>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doc1.png"/>
                  <p:cNvPicPr>
                    <a:picLocks noChangeAspect="1"/>
                  </p:cNvPicPr>
                  <p:nvPr/>
                </p:nvPicPr>
                <p:blipFill>
                  <a:blip r:embed="rId3" cstate="print"/>
                  <a:stretch>
                    <a:fillRect/>
                  </a:stretch>
                </p:blipFill>
                <p:spPr>
                  <a:xfrm>
                    <a:off x="1115873" y="2562308"/>
                    <a:ext cx="765473" cy="734629"/>
                  </a:xfrm>
                  <a:prstGeom prst="rect">
                    <a:avLst/>
                  </a:prstGeom>
                  <a:effectLst>
                    <a:outerShdw blurRad="50800" dist="38100" dir="2700000" algn="tl" rotWithShape="0">
                      <a:prstClr val="black">
                        <a:alpha val="40000"/>
                      </a:prstClr>
                    </a:outerShdw>
                  </a:effectLst>
                </p:spPr>
              </p:pic>
            </p:grpSp>
            <p:pic>
              <p:nvPicPr>
                <p:cNvPr id="126" name="Picture 125" descr="graph3.png"/>
                <p:cNvPicPr>
                  <a:picLocks noChangeAspect="1"/>
                </p:cNvPicPr>
                <p:nvPr/>
              </p:nvPicPr>
              <p:blipFill>
                <a:blip r:embed="rId4" cstate="print"/>
                <a:stretch>
                  <a:fillRect/>
                </a:stretch>
              </p:blipFill>
              <p:spPr>
                <a:xfrm>
                  <a:off x="7189033" y="4336385"/>
                  <a:ext cx="885705" cy="567500"/>
                </a:xfrm>
                <a:prstGeom prst="rect">
                  <a:avLst/>
                </a:prstGeom>
                <a:effectLst>
                  <a:outerShdw blurRad="63500" dist="63500" dir="2700000" sx="95000" sy="95000" algn="tl" rotWithShape="0">
                    <a:prstClr val="black">
                      <a:alpha val="40000"/>
                    </a:prstClr>
                  </a:outerShdw>
                </a:effectLst>
              </p:spPr>
            </p:pic>
          </p:grpSp>
          <p:sp>
            <p:nvSpPr>
              <p:cNvPr id="58" name="Rounded Rectangle 57"/>
              <p:cNvSpPr/>
              <p:nvPr/>
            </p:nvSpPr>
            <p:spPr bwMode="auto">
              <a:xfrm>
                <a:off x="6826492" y="3761836"/>
                <a:ext cx="1600200" cy="423002"/>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Parameter Optimization</a:t>
                </a:r>
              </a:p>
            </p:txBody>
          </p:sp>
          <p:pic>
            <p:nvPicPr>
              <p:cNvPr id="3" name="Picture 2"/>
              <p:cNvPicPr>
                <a:picLocks noChangeAspect="1"/>
              </p:cNvPicPr>
              <p:nvPr/>
            </p:nvPicPr>
            <p:blipFill>
              <a:blip r:embed="rId5"/>
              <a:stretch>
                <a:fillRect/>
              </a:stretch>
            </p:blipFill>
            <p:spPr>
              <a:xfrm>
                <a:off x="7189033" y="5604558"/>
                <a:ext cx="885705" cy="623029"/>
              </a:xfrm>
              <a:prstGeom prst="rect">
                <a:avLst/>
              </a:prstGeom>
            </p:spPr>
          </p:pic>
        </p:grpSp>
      </p:grpSp>
      <p:grpSp>
        <p:nvGrpSpPr>
          <p:cNvPr id="77" name="Group 76"/>
          <p:cNvGrpSpPr/>
          <p:nvPr/>
        </p:nvGrpSpPr>
        <p:grpSpPr>
          <a:xfrm>
            <a:off x="3124200" y="1219200"/>
            <a:ext cx="6136350" cy="5486400"/>
            <a:chOff x="1992728" y="2194561"/>
            <a:chExt cx="3443666" cy="4357875"/>
          </a:xfrm>
        </p:grpSpPr>
        <p:sp>
          <p:nvSpPr>
            <p:cNvPr id="78" name="AutoShape 19"/>
            <p:cNvSpPr>
              <a:spLocks noChangeArrowheads="1"/>
            </p:cNvSpPr>
            <p:nvPr/>
          </p:nvSpPr>
          <p:spPr bwMode="auto">
            <a:xfrm>
              <a:off x="1992728" y="2194561"/>
              <a:ext cx="3443666" cy="4357875"/>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2000" b="1" dirty="0">
                <a:latin typeface="Arial" pitchFamily="34" charset="0"/>
                <a:cs typeface="Arial" pitchFamily="34" charset="0"/>
              </a:endParaRPr>
            </a:p>
          </p:txBody>
        </p:sp>
        <p:sp>
          <p:nvSpPr>
            <p:cNvPr id="96" name="AutoShape 19"/>
            <p:cNvSpPr>
              <a:spLocks noChangeArrowheads="1"/>
            </p:cNvSpPr>
            <p:nvPr/>
          </p:nvSpPr>
          <p:spPr bwMode="auto">
            <a:xfrm>
              <a:off x="2107028" y="2331721"/>
              <a:ext cx="3215838"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2400" b="1" dirty="0">
                <a:latin typeface="Arial" pitchFamily="34" charset="0"/>
                <a:cs typeface="Arial" pitchFamily="34" charset="0"/>
              </a:endParaRPr>
            </a:p>
          </p:txBody>
        </p:sp>
      </p:grpSp>
      <p:sp>
        <p:nvSpPr>
          <p:cNvPr id="104" name="Rounded Rectangle 103"/>
          <p:cNvSpPr/>
          <p:nvPr/>
        </p:nvSpPr>
        <p:spPr>
          <a:xfrm>
            <a:off x="3497243" y="1420282"/>
            <a:ext cx="3457375" cy="399779"/>
          </a:xfrm>
          <a:prstGeom prst="round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t"/>
          <a:lstStyle/>
          <a:p>
            <a:r>
              <a:rPr lang="en-US" sz="2000" b="1" dirty="0">
                <a:solidFill>
                  <a:srgbClr val="095289"/>
                </a:solidFill>
                <a:latin typeface="Arial" pitchFamily="34" charset="0"/>
                <a:cs typeface="Arial" pitchFamily="34" charset="0"/>
              </a:rPr>
              <a:t>Challenges</a:t>
            </a:r>
            <a:r>
              <a:rPr lang="en-US" sz="2400" b="1" dirty="0">
                <a:solidFill>
                  <a:srgbClr val="095289"/>
                </a:solidFill>
                <a:latin typeface="Arial" pitchFamily="34" charset="0"/>
                <a:cs typeface="Arial" pitchFamily="34" charset="0"/>
              </a:rPr>
              <a:t> </a:t>
            </a:r>
          </a:p>
        </p:txBody>
      </p:sp>
      <p:sp>
        <p:nvSpPr>
          <p:cNvPr id="105" name="TextBox 104"/>
          <p:cNvSpPr txBox="1"/>
          <p:nvPr/>
        </p:nvSpPr>
        <p:spPr>
          <a:xfrm>
            <a:off x="3524457" y="1905000"/>
            <a:ext cx="5529966" cy="4130361"/>
          </a:xfrm>
          <a:prstGeom prst="rect">
            <a:avLst/>
          </a:prstGeom>
          <a:noFill/>
        </p:spPr>
        <p:txBody>
          <a:bodyPr wrap="square" rtlCol="0">
            <a:spAutoFit/>
          </a:bodyPr>
          <a:lstStyle/>
          <a:p>
            <a:pPr marL="285750" indent="-285750">
              <a:buFont typeface="Wingdings" panose="05000000000000000000" pitchFamily="2" charset="2"/>
              <a:buChar char="§"/>
            </a:pPr>
            <a:r>
              <a:rPr lang="en-US" sz="1600" dirty="0">
                <a:latin typeface="Arial" pitchFamily="34" charset="0"/>
                <a:cs typeface="Arial" pitchFamily="34" charset="0"/>
              </a:rPr>
              <a:t>Lack of data science </a:t>
            </a:r>
            <a:r>
              <a:rPr lang="en-US" sz="1600" b="1" dirty="0">
                <a:latin typeface="Arial" pitchFamily="34" charset="0"/>
                <a:cs typeface="Arial" pitchFamily="34" charset="0"/>
              </a:rPr>
              <a:t>expertise</a:t>
            </a:r>
          </a:p>
          <a:p>
            <a:pPr marL="285750" indent="-285750">
              <a:buFont typeface="Wingdings" panose="05000000000000000000" pitchFamily="2" charset="2"/>
              <a:buChar char="§"/>
            </a:pPr>
            <a:endParaRPr lang="en-US" sz="1600" dirty="0">
              <a:latin typeface="Arial" pitchFamily="34" charset="0"/>
              <a:cs typeface="Arial" pitchFamily="34" charset="0"/>
            </a:endParaRPr>
          </a:p>
          <a:p>
            <a:pPr marL="285750" indent="-285750">
              <a:buFont typeface="Wingdings" panose="05000000000000000000" pitchFamily="2" charset="2"/>
              <a:buChar char="§"/>
            </a:pPr>
            <a:r>
              <a:rPr lang="en-US" sz="1600" b="1" dirty="0">
                <a:latin typeface="Arial" pitchFamily="34" charset="0"/>
                <a:cs typeface="Arial" pitchFamily="34" charset="0"/>
              </a:rPr>
              <a:t>Feature Extraction </a:t>
            </a:r>
            <a:r>
              <a:rPr lang="en-US" sz="1600" dirty="0">
                <a:latin typeface="Arial" pitchFamily="34" charset="0"/>
                <a:cs typeface="Arial" pitchFamily="34" charset="0"/>
              </a:rPr>
              <a:t>– How to transform data to best represent the system? </a:t>
            </a:r>
          </a:p>
          <a:p>
            <a:pPr marL="744802" lvl="1" indent="-286462" defTabSz="916680">
              <a:spcBef>
                <a:spcPct val="20000"/>
              </a:spcBef>
              <a:buClr>
                <a:srgbClr val="125687"/>
              </a:buClr>
              <a:buFont typeface="Arial" pitchFamily="34" charset="0"/>
              <a:buChar char="–"/>
            </a:pPr>
            <a:r>
              <a:rPr lang="en-US" sz="1600" dirty="0" smtClean="0">
                <a:solidFill>
                  <a:prstClr val="black"/>
                </a:solidFill>
                <a:latin typeface="Arial" pitchFamily="34" charset="0"/>
                <a:cs typeface="Arial" pitchFamily="34" charset="0"/>
              </a:rPr>
              <a:t>No </a:t>
            </a:r>
            <a:r>
              <a:rPr lang="en-US" sz="1600" dirty="0">
                <a:solidFill>
                  <a:prstClr val="black"/>
                </a:solidFill>
                <a:latin typeface="Arial" pitchFamily="34" charset="0"/>
                <a:cs typeface="Arial" pitchFamily="34" charset="0"/>
              </a:rPr>
              <a:t>right way of designing features  </a:t>
            </a:r>
          </a:p>
          <a:p>
            <a:pPr marL="285750" indent="-285750">
              <a:buFont typeface="Wingdings" panose="05000000000000000000" pitchFamily="2" charset="2"/>
              <a:buChar char="§"/>
            </a:pPr>
            <a:endParaRPr lang="en-US" sz="1200" dirty="0">
              <a:latin typeface="Arial" pitchFamily="34" charset="0"/>
              <a:cs typeface="Arial" pitchFamily="34" charset="0"/>
            </a:endParaRPr>
          </a:p>
          <a:p>
            <a:pPr marL="285750" indent="-285750">
              <a:buFont typeface="Wingdings" panose="05000000000000000000" pitchFamily="2" charset="2"/>
              <a:buChar char="§"/>
            </a:pPr>
            <a:r>
              <a:rPr lang="en-US" sz="1600" b="1" dirty="0">
                <a:latin typeface="Arial" pitchFamily="34" charset="0"/>
                <a:cs typeface="Arial" pitchFamily="34" charset="0"/>
              </a:rPr>
              <a:t>Feature Selection </a:t>
            </a:r>
            <a:r>
              <a:rPr lang="en-US" sz="1600" dirty="0">
                <a:latin typeface="Arial" pitchFamily="34" charset="0"/>
                <a:cs typeface="Arial" pitchFamily="34" charset="0"/>
              </a:rPr>
              <a:t>– What attributes or subset of data to use? </a:t>
            </a:r>
          </a:p>
          <a:p>
            <a:pPr marL="744802" lvl="1" indent="-286462" defTabSz="916680">
              <a:spcBef>
                <a:spcPct val="20000"/>
              </a:spcBef>
              <a:buClr>
                <a:srgbClr val="125687"/>
              </a:buClr>
              <a:buFont typeface="Arial" pitchFamily="34" charset="0"/>
              <a:buChar char="–"/>
            </a:pPr>
            <a:r>
              <a:rPr lang="en-US" sz="1600" dirty="0" smtClean="0">
                <a:solidFill>
                  <a:prstClr val="black"/>
                </a:solidFill>
                <a:latin typeface="Arial" pitchFamily="34" charset="0"/>
                <a:cs typeface="Arial" pitchFamily="34" charset="0"/>
              </a:rPr>
              <a:t>Trial </a:t>
            </a:r>
            <a:r>
              <a:rPr lang="en-US" sz="1600" dirty="0">
                <a:solidFill>
                  <a:prstClr val="black"/>
                </a:solidFill>
                <a:latin typeface="Arial" pitchFamily="34" charset="0"/>
                <a:cs typeface="Arial" pitchFamily="34" charset="0"/>
              </a:rPr>
              <a:t>and error </a:t>
            </a:r>
          </a:p>
          <a:p>
            <a:pPr marL="744802" lvl="1" indent="-286462" defTabSz="916680">
              <a:spcBef>
                <a:spcPct val="20000"/>
              </a:spcBef>
              <a:buClr>
                <a:srgbClr val="125687"/>
              </a:buClr>
              <a:buFont typeface="Arial" pitchFamily="34" charset="0"/>
              <a:buChar char="–"/>
            </a:pPr>
            <a:r>
              <a:rPr lang="en-US" sz="1600" dirty="0">
                <a:solidFill>
                  <a:prstClr val="black"/>
                </a:solidFill>
                <a:latin typeface="Arial" pitchFamily="34" charset="0"/>
                <a:cs typeface="Arial" pitchFamily="34" charset="0"/>
              </a:rPr>
              <a:t>Difficult to evaluate features </a:t>
            </a:r>
            <a:endParaRPr lang="en-US" sz="1600" dirty="0">
              <a:latin typeface="Arial" pitchFamily="34" charset="0"/>
              <a:cs typeface="Arial" pitchFamily="34" charset="0"/>
            </a:endParaRPr>
          </a:p>
          <a:p>
            <a:pPr marL="285750" indent="-285750">
              <a:buFont typeface="Wingdings" panose="05000000000000000000" pitchFamily="2" charset="2"/>
              <a:buChar char="§"/>
            </a:pPr>
            <a:endParaRPr lang="en-US" sz="1200" dirty="0">
              <a:latin typeface="Arial" pitchFamily="34" charset="0"/>
              <a:cs typeface="Arial" pitchFamily="34" charset="0"/>
            </a:endParaRPr>
          </a:p>
          <a:p>
            <a:pPr marL="285750" indent="-285750">
              <a:buFont typeface="Wingdings" panose="05000000000000000000" pitchFamily="2" charset="2"/>
              <a:buChar char="§"/>
            </a:pPr>
            <a:r>
              <a:rPr lang="en-US" sz="1600" b="1" dirty="0">
                <a:latin typeface="Arial" pitchFamily="34" charset="0"/>
                <a:cs typeface="Arial" pitchFamily="34" charset="0"/>
              </a:rPr>
              <a:t>Model Development </a:t>
            </a:r>
          </a:p>
          <a:p>
            <a:pPr marL="744802" lvl="1" indent="-286462" defTabSz="916680">
              <a:spcBef>
                <a:spcPct val="20000"/>
              </a:spcBef>
              <a:buClr>
                <a:srgbClr val="125687"/>
              </a:buClr>
              <a:buFont typeface="Arial" pitchFamily="34" charset="0"/>
              <a:buChar char="–"/>
            </a:pPr>
            <a:r>
              <a:rPr lang="en-US" sz="1600" dirty="0">
                <a:latin typeface="Arial" pitchFamily="34" charset="0"/>
                <a:cs typeface="Arial" pitchFamily="34" charset="0"/>
              </a:rPr>
              <a:t>Many different models</a:t>
            </a:r>
          </a:p>
          <a:p>
            <a:pPr marL="744802" lvl="1" indent="-286462" defTabSz="916680">
              <a:spcBef>
                <a:spcPct val="20000"/>
              </a:spcBef>
              <a:buClr>
                <a:srgbClr val="125687"/>
              </a:buClr>
              <a:buFont typeface="Arial" pitchFamily="34" charset="0"/>
              <a:buChar char="–"/>
            </a:pPr>
            <a:r>
              <a:rPr lang="en-US" sz="1600" dirty="0">
                <a:latin typeface="Arial" pitchFamily="34" charset="0"/>
                <a:cs typeface="Arial" pitchFamily="34" charset="0"/>
              </a:rPr>
              <a:t>Model Validation and Tuning </a:t>
            </a:r>
          </a:p>
          <a:p>
            <a:pPr marL="744802" lvl="1" indent="-286462" defTabSz="916680">
              <a:spcBef>
                <a:spcPct val="20000"/>
              </a:spcBef>
              <a:buClr>
                <a:srgbClr val="125687"/>
              </a:buClr>
              <a:buFont typeface="Arial" pitchFamily="34" charset="0"/>
              <a:buChar char="–"/>
            </a:pPr>
            <a:endParaRPr lang="en-US" sz="1200" dirty="0"/>
          </a:p>
          <a:p>
            <a:pPr marL="285750" lvl="0" indent="-285750">
              <a:buFont typeface="Wingdings" panose="05000000000000000000" pitchFamily="2" charset="2"/>
              <a:buChar char="§"/>
            </a:pPr>
            <a:r>
              <a:rPr lang="en-US" sz="1600" b="1" dirty="0">
                <a:latin typeface="Arial" pitchFamily="34" charset="0"/>
                <a:cs typeface="Arial" pitchFamily="34" charset="0"/>
              </a:rPr>
              <a:t>Time</a:t>
            </a:r>
            <a:r>
              <a:rPr lang="en-US" sz="1600" dirty="0">
                <a:latin typeface="Arial" pitchFamily="34" charset="0"/>
                <a:cs typeface="Arial" pitchFamily="34" charset="0"/>
              </a:rPr>
              <a:t> required to conduct the analysis</a:t>
            </a:r>
          </a:p>
        </p:txBody>
      </p:sp>
      <p:grpSp>
        <p:nvGrpSpPr>
          <p:cNvPr id="108" name="Group 107"/>
          <p:cNvGrpSpPr/>
          <p:nvPr/>
        </p:nvGrpSpPr>
        <p:grpSpPr>
          <a:xfrm>
            <a:off x="219498" y="1269642"/>
            <a:ext cx="2828502" cy="5317402"/>
            <a:chOff x="3304147" y="1249572"/>
            <a:chExt cx="2828502" cy="5317402"/>
          </a:xfrm>
        </p:grpSpPr>
        <p:sp>
          <p:nvSpPr>
            <p:cNvPr id="111" name="Chevron 110"/>
            <p:cNvSpPr/>
            <p:nvPr/>
          </p:nvSpPr>
          <p:spPr>
            <a:xfrm>
              <a:off x="3304147" y="1249572"/>
              <a:ext cx="2828502" cy="650423"/>
            </a:xfrm>
            <a:prstGeom prst="chevron">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Preprocess Data</a:t>
              </a:r>
            </a:p>
          </p:txBody>
        </p:sp>
        <p:grpSp>
          <p:nvGrpSpPr>
            <p:cNvPr id="112" name="Group 52"/>
            <p:cNvGrpSpPr/>
            <p:nvPr/>
          </p:nvGrpSpPr>
          <p:grpSpPr>
            <a:xfrm>
              <a:off x="3702744" y="2211066"/>
              <a:ext cx="1828800" cy="4355908"/>
              <a:chOff x="493273" y="1891789"/>
              <a:chExt cx="1828800" cy="4355908"/>
            </a:xfrm>
          </p:grpSpPr>
          <p:sp>
            <p:nvSpPr>
              <p:cNvPr id="135" name="AutoShape 19"/>
              <p:cNvSpPr>
                <a:spLocks noChangeArrowheads="1"/>
              </p:cNvSpPr>
              <p:nvPr/>
            </p:nvSpPr>
            <p:spPr bwMode="auto">
              <a:xfrm>
                <a:off x="493273" y="1891789"/>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36" name="AutoShape 19"/>
              <p:cNvSpPr>
                <a:spLocks noChangeArrowheads="1"/>
              </p:cNvSpPr>
              <p:nvPr/>
            </p:nvSpPr>
            <p:spPr bwMode="auto">
              <a:xfrm>
                <a:off x="607573" y="2027145"/>
                <a:ext cx="1600200" cy="4079876"/>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37" name="Rounded Rectangle 136"/>
              <p:cNvSpPr/>
              <p:nvPr/>
            </p:nvSpPr>
            <p:spPr bwMode="auto">
              <a:xfrm>
                <a:off x="607573" y="20838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Working with </a:t>
                </a:r>
              </a:p>
              <a:p>
                <a:pPr algn="ctr"/>
                <a:r>
                  <a:rPr lang="en-US" sz="1200" b="1" dirty="0">
                    <a:latin typeface="Arial" pitchFamily="34" charset="0"/>
                    <a:cs typeface="Arial" pitchFamily="34" charset="0"/>
                  </a:rPr>
                  <a:t>Messy Data </a:t>
                </a:r>
              </a:p>
            </p:txBody>
          </p:sp>
          <p:sp>
            <p:nvSpPr>
              <p:cNvPr id="138" name="Rounded Rectangle 137"/>
              <p:cNvSpPr/>
              <p:nvPr/>
            </p:nvSpPr>
            <p:spPr bwMode="auto">
              <a:xfrm>
                <a:off x="607573" y="348284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 Reduction/ </a:t>
                </a:r>
              </a:p>
              <a:p>
                <a:pPr algn="ctr"/>
                <a:r>
                  <a:rPr lang="en-US" sz="1200" b="1" dirty="0">
                    <a:latin typeface="Arial" pitchFamily="34" charset="0"/>
                    <a:cs typeface="Arial" pitchFamily="34" charset="0"/>
                  </a:rPr>
                  <a:t>Transformation</a:t>
                </a:r>
              </a:p>
            </p:txBody>
          </p:sp>
          <p:sp>
            <p:nvSpPr>
              <p:cNvPr id="139" name="Rounded Rectangle 138"/>
              <p:cNvSpPr/>
              <p:nvPr/>
            </p:nvSpPr>
            <p:spPr bwMode="auto">
              <a:xfrm>
                <a:off x="607573"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Feature </a:t>
                </a:r>
              </a:p>
              <a:p>
                <a:pPr algn="ctr"/>
                <a:r>
                  <a:rPr lang="en-US" sz="1200" b="1" dirty="0">
                    <a:latin typeface="Arial" pitchFamily="34" charset="0"/>
                    <a:cs typeface="Arial" pitchFamily="34" charset="0"/>
                  </a:rPr>
                  <a:t>Extraction</a:t>
                </a:r>
              </a:p>
            </p:txBody>
          </p:sp>
          <p:cxnSp>
            <p:nvCxnSpPr>
              <p:cNvPr id="140" name="Straight Connector 139"/>
              <p:cNvCxnSpPr/>
              <p:nvPr/>
            </p:nvCxnSpPr>
            <p:spPr>
              <a:xfrm flipV="1">
                <a:off x="683773" y="3373117"/>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638629" y="4735573"/>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4110809" y="4267198"/>
              <a:ext cx="995663" cy="665730"/>
              <a:chOff x="8858216" y="2405604"/>
              <a:chExt cx="1055085" cy="680459"/>
            </a:xfrm>
          </p:grpSpPr>
          <p:pic>
            <p:nvPicPr>
              <p:cNvPr id="133" name="Picture 2" descr="http://www.mathworks.com/images/nextgen/supporting/products/ml-classificati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8216" y="2405604"/>
                <a:ext cx="536550" cy="636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4" name="Picture 4" descr="Clustering for machine learn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4768" y="2428915"/>
                <a:ext cx="518533" cy="657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122" name="Group 121"/>
            <p:cNvGrpSpPr/>
            <p:nvPr/>
          </p:nvGrpSpPr>
          <p:grpSpPr>
            <a:xfrm>
              <a:off x="4131378" y="5684073"/>
              <a:ext cx="980955" cy="567794"/>
              <a:chOff x="2283945" y="4980278"/>
              <a:chExt cx="1975328" cy="1309287"/>
            </a:xfrm>
          </p:grpSpPr>
          <p:pic>
            <p:nvPicPr>
              <p:cNvPr id="124" name="Picture 123"/>
              <p:cNvPicPr>
                <a:picLocks noChangeAspect="1"/>
              </p:cNvPicPr>
              <p:nvPr/>
            </p:nvPicPr>
            <p:blipFill>
              <a:blip r:embed="rId8"/>
              <a:stretch>
                <a:fillRect/>
              </a:stretch>
            </p:blipFill>
            <p:spPr>
              <a:xfrm>
                <a:off x="2283945" y="4980278"/>
                <a:ext cx="348938" cy="732773"/>
              </a:xfrm>
              <a:prstGeom prst="rect">
                <a:avLst/>
              </a:prstGeom>
              <a:ln>
                <a:noFill/>
              </a:ln>
              <a:effectLst/>
            </p:spPr>
          </p:pic>
          <p:pic>
            <p:nvPicPr>
              <p:cNvPr id="127" name="Picture 126"/>
              <p:cNvPicPr>
                <a:picLocks noChangeAspect="1"/>
              </p:cNvPicPr>
              <p:nvPr/>
            </p:nvPicPr>
            <p:blipFill>
              <a:blip r:embed="rId9"/>
              <a:stretch>
                <a:fillRect/>
              </a:stretch>
            </p:blipFill>
            <p:spPr>
              <a:xfrm>
                <a:off x="2682789" y="5067513"/>
                <a:ext cx="732775" cy="279152"/>
              </a:xfrm>
              <a:prstGeom prst="rect">
                <a:avLst/>
              </a:prstGeom>
              <a:ln>
                <a:noFill/>
              </a:ln>
              <a:effectLst/>
            </p:spPr>
          </p:pic>
          <p:pic>
            <p:nvPicPr>
              <p:cNvPr id="129" name="Picture 128"/>
              <p:cNvPicPr>
                <a:picLocks noChangeAspect="1"/>
              </p:cNvPicPr>
              <p:nvPr/>
            </p:nvPicPr>
            <p:blipFill>
              <a:blip r:embed="rId10"/>
              <a:stretch>
                <a:fillRect/>
              </a:stretch>
            </p:blipFill>
            <p:spPr>
              <a:xfrm>
                <a:off x="2936955" y="5565516"/>
                <a:ext cx="418710" cy="541861"/>
              </a:xfrm>
              <a:prstGeom prst="rect">
                <a:avLst/>
              </a:prstGeom>
              <a:ln>
                <a:noFill/>
              </a:ln>
              <a:effectLst/>
            </p:spPr>
          </p:pic>
          <p:pic>
            <p:nvPicPr>
              <p:cNvPr id="130" name="Picture 129"/>
              <p:cNvPicPr>
                <a:picLocks noChangeAspect="1"/>
              </p:cNvPicPr>
              <p:nvPr/>
            </p:nvPicPr>
            <p:blipFill>
              <a:blip r:embed="rId11"/>
              <a:stretch>
                <a:fillRect/>
              </a:stretch>
            </p:blipFill>
            <p:spPr>
              <a:xfrm>
                <a:off x="2479479" y="5565516"/>
                <a:ext cx="357664" cy="724049"/>
              </a:xfrm>
              <a:prstGeom prst="rect">
                <a:avLst/>
              </a:prstGeom>
              <a:ln>
                <a:noFill/>
              </a:ln>
              <a:effectLst/>
            </p:spPr>
          </p:pic>
          <p:pic>
            <p:nvPicPr>
              <p:cNvPr id="131" name="Picture 130"/>
              <p:cNvPicPr>
                <a:picLocks noChangeAspect="1"/>
              </p:cNvPicPr>
              <p:nvPr/>
            </p:nvPicPr>
            <p:blipFill>
              <a:blip r:embed="rId12"/>
              <a:stretch>
                <a:fillRect/>
              </a:stretch>
            </p:blipFill>
            <p:spPr>
              <a:xfrm>
                <a:off x="3455477" y="5698685"/>
                <a:ext cx="724050" cy="279152"/>
              </a:xfrm>
              <a:prstGeom prst="rect">
                <a:avLst/>
              </a:prstGeom>
              <a:ln>
                <a:noFill/>
              </a:ln>
              <a:effectLst/>
            </p:spPr>
          </p:pic>
          <p:pic>
            <p:nvPicPr>
              <p:cNvPr id="132" name="Picture 131"/>
              <p:cNvPicPr>
                <a:picLocks noChangeAspect="1"/>
              </p:cNvPicPr>
              <p:nvPr/>
            </p:nvPicPr>
            <p:blipFill>
              <a:blip r:embed="rId13"/>
              <a:stretch>
                <a:fillRect/>
              </a:stretch>
            </p:blipFill>
            <p:spPr>
              <a:xfrm>
                <a:off x="3482881" y="5072457"/>
                <a:ext cx="776392" cy="383834"/>
              </a:xfrm>
              <a:prstGeom prst="rect">
                <a:avLst/>
              </a:prstGeom>
              <a:ln>
                <a:noFill/>
              </a:ln>
              <a:effectLst/>
            </p:spPr>
          </p:pic>
        </p:grpSp>
        <p:pic>
          <p:nvPicPr>
            <p:cNvPr id="123" name="Picture 122"/>
            <p:cNvPicPr>
              <a:picLocks noChangeAspect="1"/>
            </p:cNvPicPr>
            <p:nvPr/>
          </p:nvPicPr>
          <p:blipFill>
            <a:blip r:embed="rId14"/>
            <a:stretch>
              <a:fillRect/>
            </a:stretch>
          </p:blipFill>
          <p:spPr>
            <a:xfrm>
              <a:off x="4187013" y="2895600"/>
              <a:ext cx="860262" cy="675812"/>
            </a:xfrm>
            <a:prstGeom prst="rect">
              <a:avLst/>
            </a:prstGeom>
            <a:ln>
              <a:noFill/>
            </a:ln>
            <a:effectLst/>
          </p:spPr>
        </p:pic>
      </p:grpSp>
      <p:pic>
        <p:nvPicPr>
          <p:cNvPr id="45" name="Picture 2" descr="C:\Users\skozola\AppData\Local\Temp\wzb27e\MWlogo_taglineLG_fullcolor_blue\09_MW_logo_tagline_CMYK_LG.jpg"/>
          <p:cNvPicPr>
            <a:picLocks noChangeAspect="1" noChangeArrowheads="1"/>
          </p:cNvPicPr>
          <p:nvPr/>
        </p:nvPicPr>
        <p:blipFill rotWithShape="1">
          <a:blip r:embed="rId15" cstate="print"/>
          <a:srcRect l="-778" t="-1638" r="77288" b="1638"/>
          <a:stretch/>
        </p:blipFill>
        <p:spPr bwMode="auto">
          <a:xfrm>
            <a:off x="11337375" y="6057771"/>
            <a:ext cx="735639" cy="682441"/>
          </a:xfrm>
          <a:prstGeom prst="rect">
            <a:avLst/>
          </a:prstGeom>
          <a:noFill/>
        </p:spPr>
      </p:pic>
    </p:spTree>
    <p:extLst>
      <p:ext uri="{BB962C8B-B14F-4D97-AF65-F5344CB8AC3E}">
        <p14:creationId xmlns:p14="http://schemas.microsoft.com/office/powerpoint/2010/main" val="10674012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5">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5">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0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uiExpan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609600" y="-76200"/>
            <a:ext cx="10972800" cy="1143000"/>
          </a:xfrm>
        </p:spPr>
        <p:txBody>
          <a:bodyPr/>
          <a:lstStyle/>
          <a:p>
            <a:r>
              <a:rPr lang="en-US" dirty="0"/>
              <a:t>Data Analytics Workflow</a:t>
            </a:r>
          </a:p>
        </p:txBody>
      </p:sp>
      <p:grpSp>
        <p:nvGrpSpPr>
          <p:cNvPr id="12" name="Group 11"/>
          <p:cNvGrpSpPr/>
          <p:nvPr/>
        </p:nvGrpSpPr>
        <p:grpSpPr>
          <a:xfrm>
            <a:off x="9296400" y="1269642"/>
            <a:ext cx="2825496" cy="5317402"/>
            <a:chOff x="6148775" y="1233217"/>
            <a:chExt cx="2825496" cy="5317402"/>
          </a:xfrm>
        </p:grpSpPr>
        <p:sp>
          <p:nvSpPr>
            <p:cNvPr id="63" name="Chevron 62"/>
            <p:cNvSpPr/>
            <p:nvPr/>
          </p:nvSpPr>
          <p:spPr>
            <a:xfrm>
              <a:off x="6148775" y="1233217"/>
              <a:ext cx="2825496" cy="651800"/>
            </a:xfrm>
            <a:prstGeom prst="chevron">
              <a:avLst/>
            </a:prstGeom>
            <a:solidFill>
              <a:srgbClr val="5D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Develop Predictive Models</a:t>
              </a:r>
            </a:p>
          </p:txBody>
        </p:sp>
        <p:grpSp>
          <p:nvGrpSpPr>
            <p:cNvPr id="8" name="Group 7"/>
            <p:cNvGrpSpPr/>
            <p:nvPr/>
          </p:nvGrpSpPr>
          <p:grpSpPr>
            <a:xfrm>
              <a:off x="6591300" y="2198075"/>
              <a:ext cx="1835392" cy="4352544"/>
              <a:chOff x="6708675" y="2168831"/>
              <a:chExt cx="1835392" cy="4367109"/>
            </a:xfrm>
          </p:grpSpPr>
          <p:grpSp>
            <p:nvGrpSpPr>
              <p:cNvPr id="15" name="Group 14"/>
              <p:cNvGrpSpPr/>
              <p:nvPr/>
            </p:nvGrpSpPr>
            <p:grpSpPr>
              <a:xfrm>
                <a:off x="6708675" y="2168831"/>
                <a:ext cx="1835392" cy="4367109"/>
                <a:chOff x="6708675" y="2168831"/>
                <a:chExt cx="1835392" cy="4367109"/>
              </a:xfrm>
            </p:grpSpPr>
            <p:grpSp>
              <p:nvGrpSpPr>
                <p:cNvPr id="114" name="Group 52"/>
                <p:cNvGrpSpPr/>
                <p:nvPr/>
              </p:nvGrpSpPr>
              <p:grpSpPr>
                <a:xfrm>
                  <a:off x="6708675" y="2168831"/>
                  <a:ext cx="1835392" cy="4367109"/>
                  <a:chOff x="562429" y="1864176"/>
                  <a:chExt cx="1835392" cy="4367109"/>
                </a:xfrm>
              </p:grpSpPr>
              <p:sp>
                <p:nvSpPr>
                  <p:cNvPr id="115" name="AutoShape 19"/>
                  <p:cNvSpPr>
                    <a:spLocks noChangeArrowheads="1"/>
                  </p:cNvSpPr>
                  <p:nvPr/>
                </p:nvSpPr>
                <p:spPr bwMode="auto">
                  <a:xfrm>
                    <a:off x="569021" y="1864176"/>
                    <a:ext cx="1828800" cy="436710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6" name="AutoShape 19"/>
                  <p:cNvSpPr>
                    <a:spLocks noChangeArrowheads="1"/>
                  </p:cNvSpPr>
                  <p:nvPr/>
                </p:nvSpPr>
                <p:spPr bwMode="auto">
                  <a:xfrm>
                    <a:off x="683321" y="1996610"/>
                    <a:ext cx="1600200" cy="4091871"/>
                  </a:xfrm>
                  <a:prstGeom prst="roundRect">
                    <a:avLst>
                      <a:gd name="adj" fmla="val 4692"/>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7" name="Rounded Rectangle 116"/>
                  <p:cNvSpPr/>
                  <p:nvPr/>
                </p:nvSpPr>
                <p:spPr bwMode="auto">
                  <a:xfrm>
                    <a:off x="683321" y="205346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 Model Creation e.g. Machine Learning </a:t>
                    </a:r>
                  </a:p>
                </p:txBody>
              </p:sp>
              <p:sp>
                <p:nvSpPr>
                  <p:cNvPr id="118" name="Rounded Rectangle 117"/>
                  <p:cNvSpPr/>
                  <p:nvPr/>
                </p:nvSpPr>
                <p:spPr bwMode="auto">
                  <a:xfrm>
                    <a:off x="562429" y="3511121"/>
                    <a:ext cx="1600200" cy="357404"/>
                  </a:xfrm>
                  <a:prstGeom prst="roundRect">
                    <a:avLst>
                      <a:gd name="adj" fmla="val 32374"/>
                    </a:avLst>
                  </a:prstGeom>
                  <a:noFill/>
                  <a:ln w="19050" algn="ctr">
                    <a:noFill/>
                    <a:round/>
                    <a:headEnd/>
                    <a:tailEnd/>
                  </a:ln>
                </p:spPr>
                <p:txBody>
                  <a:bodyPr lIns="9144" tIns="9144" rIns="9144" bIns="9144" anchor="t"/>
                  <a:lstStyle/>
                  <a:p>
                    <a:pPr algn="ctr"/>
                    <a:endParaRPr lang="en-US" sz="1200" b="1" dirty="0">
                      <a:latin typeface="Arial" pitchFamily="34" charset="0"/>
                      <a:cs typeface="Arial" pitchFamily="34" charset="0"/>
                    </a:endParaRPr>
                  </a:p>
                </p:txBody>
              </p:sp>
              <p:sp>
                <p:nvSpPr>
                  <p:cNvPr id="119" name="Rounded Rectangle 118"/>
                  <p:cNvSpPr/>
                  <p:nvPr/>
                </p:nvSpPr>
                <p:spPr bwMode="auto">
                  <a:xfrm>
                    <a:off x="683321" y="480584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Model </a:t>
                    </a:r>
                  </a:p>
                  <a:p>
                    <a:pPr algn="ctr"/>
                    <a:r>
                      <a:rPr lang="en-US" sz="1200" b="1" dirty="0">
                        <a:latin typeface="Arial" pitchFamily="34" charset="0"/>
                        <a:cs typeface="Arial" pitchFamily="34" charset="0"/>
                      </a:rPr>
                      <a:t>Validation</a:t>
                    </a:r>
                  </a:p>
                </p:txBody>
              </p:sp>
              <p:cxnSp>
                <p:nvCxnSpPr>
                  <p:cNvPr id="120" name="Straight Connector 119"/>
                  <p:cNvCxnSpPr/>
                  <p:nvPr/>
                </p:nvCxnSpPr>
                <p:spPr>
                  <a:xfrm flipV="1">
                    <a:off x="759521" y="334708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759521" y="4714101"/>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doc1.png"/>
                  <p:cNvPicPr>
                    <a:picLocks noChangeAspect="1"/>
                  </p:cNvPicPr>
                  <p:nvPr/>
                </p:nvPicPr>
                <p:blipFill>
                  <a:blip r:embed="rId3" cstate="print"/>
                  <a:stretch>
                    <a:fillRect/>
                  </a:stretch>
                </p:blipFill>
                <p:spPr>
                  <a:xfrm>
                    <a:off x="1115873" y="2562308"/>
                    <a:ext cx="765473" cy="734629"/>
                  </a:xfrm>
                  <a:prstGeom prst="rect">
                    <a:avLst/>
                  </a:prstGeom>
                  <a:effectLst>
                    <a:outerShdw blurRad="50800" dist="38100" dir="2700000" algn="tl" rotWithShape="0">
                      <a:prstClr val="black">
                        <a:alpha val="40000"/>
                      </a:prstClr>
                    </a:outerShdw>
                  </a:effectLst>
                </p:spPr>
              </p:pic>
            </p:grpSp>
            <p:pic>
              <p:nvPicPr>
                <p:cNvPr id="126" name="Picture 125" descr="graph3.png"/>
                <p:cNvPicPr>
                  <a:picLocks noChangeAspect="1"/>
                </p:cNvPicPr>
                <p:nvPr/>
              </p:nvPicPr>
              <p:blipFill>
                <a:blip r:embed="rId4" cstate="print"/>
                <a:stretch>
                  <a:fillRect/>
                </a:stretch>
              </p:blipFill>
              <p:spPr>
                <a:xfrm>
                  <a:off x="7189033" y="4336385"/>
                  <a:ext cx="885705" cy="567500"/>
                </a:xfrm>
                <a:prstGeom prst="rect">
                  <a:avLst/>
                </a:prstGeom>
                <a:effectLst>
                  <a:outerShdw blurRad="63500" dist="63500" dir="2700000" sx="95000" sy="95000" algn="tl" rotWithShape="0">
                    <a:prstClr val="black">
                      <a:alpha val="40000"/>
                    </a:prstClr>
                  </a:outerShdw>
                </a:effectLst>
              </p:spPr>
            </p:pic>
          </p:grpSp>
          <p:sp>
            <p:nvSpPr>
              <p:cNvPr id="58" name="Rounded Rectangle 57"/>
              <p:cNvSpPr/>
              <p:nvPr/>
            </p:nvSpPr>
            <p:spPr bwMode="auto">
              <a:xfrm>
                <a:off x="6826492" y="3761836"/>
                <a:ext cx="1600200" cy="423002"/>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Parameter Optimization</a:t>
                </a:r>
              </a:p>
            </p:txBody>
          </p:sp>
          <p:pic>
            <p:nvPicPr>
              <p:cNvPr id="3" name="Picture 2"/>
              <p:cNvPicPr>
                <a:picLocks noChangeAspect="1"/>
              </p:cNvPicPr>
              <p:nvPr/>
            </p:nvPicPr>
            <p:blipFill>
              <a:blip r:embed="rId5"/>
              <a:stretch>
                <a:fillRect/>
              </a:stretch>
            </p:blipFill>
            <p:spPr>
              <a:xfrm>
                <a:off x="7189033" y="5604558"/>
                <a:ext cx="885705" cy="623029"/>
              </a:xfrm>
              <a:prstGeom prst="rect">
                <a:avLst/>
              </a:prstGeom>
            </p:spPr>
          </p:pic>
        </p:grpSp>
      </p:grpSp>
      <p:grpSp>
        <p:nvGrpSpPr>
          <p:cNvPr id="108" name="Group 107"/>
          <p:cNvGrpSpPr/>
          <p:nvPr/>
        </p:nvGrpSpPr>
        <p:grpSpPr>
          <a:xfrm>
            <a:off x="219498" y="1269642"/>
            <a:ext cx="2828502" cy="5317402"/>
            <a:chOff x="3304147" y="1249572"/>
            <a:chExt cx="2828502" cy="5317402"/>
          </a:xfrm>
        </p:grpSpPr>
        <p:sp>
          <p:nvSpPr>
            <p:cNvPr id="111" name="Chevron 110"/>
            <p:cNvSpPr/>
            <p:nvPr/>
          </p:nvSpPr>
          <p:spPr>
            <a:xfrm>
              <a:off x="3304147" y="1249572"/>
              <a:ext cx="2828502" cy="650423"/>
            </a:xfrm>
            <a:prstGeom prst="chevron">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Preprocess Data</a:t>
              </a:r>
            </a:p>
          </p:txBody>
        </p:sp>
        <p:grpSp>
          <p:nvGrpSpPr>
            <p:cNvPr id="112" name="Group 52"/>
            <p:cNvGrpSpPr/>
            <p:nvPr/>
          </p:nvGrpSpPr>
          <p:grpSpPr>
            <a:xfrm>
              <a:off x="3702744" y="2211066"/>
              <a:ext cx="1828800" cy="4355908"/>
              <a:chOff x="493273" y="1891789"/>
              <a:chExt cx="1828800" cy="4355908"/>
            </a:xfrm>
          </p:grpSpPr>
          <p:sp>
            <p:nvSpPr>
              <p:cNvPr id="135" name="AutoShape 19"/>
              <p:cNvSpPr>
                <a:spLocks noChangeArrowheads="1"/>
              </p:cNvSpPr>
              <p:nvPr/>
            </p:nvSpPr>
            <p:spPr bwMode="auto">
              <a:xfrm>
                <a:off x="493273" y="1891789"/>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36" name="AutoShape 19"/>
              <p:cNvSpPr>
                <a:spLocks noChangeArrowheads="1"/>
              </p:cNvSpPr>
              <p:nvPr/>
            </p:nvSpPr>
            <p:spPr bwMode="auto">
              <a:xfrm>
                <a:off x="607573" y="2027145"/>
                <a:ext cx="1600200" cy="4079876"/>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37" name="Rounded Rectangle 136"/>
              <p:cNvSpPr/>
              <p:nvPr/>
            </p:nvSpPr>
            <p:spPr bwMode="auto">
              <a:xfrm>
                <a:off x="607573" y="20838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Working with </a:t>
                </a:r>
              </a:p>
              <a:p>
                <a:pPr algn="ctr"/>
                <a:r>
                  <a:rPr lang="en-US" sz="1200" b="1" dirty="0">
                    <a:latin typeface="Arial" pitchFamily="34" charset="0"/>
                    <a:cs typeface="Arial" pitchFamily="34" charset="0"/>
                  </a:rPr>
                  <a:t>Messy Data </a:t>
                </a:r>
              </a:p>
            </p:txBody>
          </p:sp>
          <p:sp>
            <p:nvSpPr>
              <p:cNvPr id="138" name="Rounded Rectangle 137"/>
              <p:cNvSpPr/>
              <p:nvPr/>
            </p:nvSpPr>
            <p:spPr bwMode="auto">
              <a:xfrm>
                <a:off x="607573" y="348284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 Reduction/ </a:t>
                </a:r>
              </a:p>
              <a:p>
                <a:pPr algn="ctr"/>
                <a:r>
                  <a:rPr lang="en-US" sz="1200" b="1" dirty="0">
                    <a:latin typeface="Arial" pitchFamily="34" charset="0"/>
                    <a:cs typeface="Arial" pitchFamily="34" charset="0"/>
                  </a:rPr>
                  <a:t>Transformation</a:t>
                </a:r>
              </a:p>
            </p:txBody>
          </p:sp>
          <p:sp>
            <p:nvSpPr>
              <p:cNvPr id="139" name="Rounded Rectangle 138"/>
              <p:cNvSpPr/>
              <p:nvPr/>
            </p:nvSpPr>
            <p:spPr bwMode="auto">
              <a:xfrm>
                <a:off x="607573"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Feature </a:t>
                </a:r>
              </a:p>
              <a:p>
                <a:pPr algn="ctr"/>
                <a:r>
                  <a:rPr lang="en-US" sz="1200" b="1" dirty="0">
                    <a:latin typeface="Arial" pitchFamily="34" charset="0"/>
                    <a:cs typeface="Arial" pitchFamily="34" charset="0"/>
                  </a:rPr>
                  <a:t>Extraction</a:t>
                </a:r>
              </a:p>
            </p:txBody>
          </p:sp>
          <p:cxnSp>
            <p:nvCxnSpPr>
              <p:cNvPr id="140" name="Straight Connector 139"/>
              <p:cNvCxnSpPr/>
              <p:nvPr/>
            </p:nvCxnSpPr>
            <p:spPr>
              <a:xfrm flipV="1">
                <a:off x="683773" y="3373117"/>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638629" y="4735573"/>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4110809" y="4267198"/>
              <a:ext cx="995663" cy="665730"/>
              <a:chOff x="8858216" y="2405604"/>
              <a:chExt cx="1055085" cy="680459"/>
            </a:xfrm>
          </p:grpSpPr>
          <p:pic>
            <p:nvPicPr>
              <p:cNvPr id="133" name="Picture 2" descr="http://www.mathworks.com/images/nextgen/supporting/products/ml-classificati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8216" y="2405604"/>
                <a:ext cx="536550" cy="636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4" name="Picture 4" descr="Clustering for machine learn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4768" y="2428915"/>
                <a:ext cx="518533" cy="657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122" name="Group 121"/>
            <p:cNvGrpSpPr/>
            <p:nvPr/>
          </p:nvGrpSpPr>
          <p:grpSpPr>
            <a:xfrm>
              <a:off x="4131378" y="5684073"/>
              <a:ext cx="980955" cy="567794"/>
              <a:chOff x="2283945" y="4980278"/>
              <a:chExt cx="1975328" cy="1309287"/>
            </a:xfrm>
          </p:grpSpPr>
          <p:pic>
            <p:nvPicPr>
              <p:cNvPr id="124" name="Picture 123"/>
              <p:cNvPicPr>
                <a:picLocks noChangeAspect="1"/>
              </p:cNvPicPr>
              <p:nvPr/>
            </p:nvPicPr>
            <p:blipFill>
              <a:blip r:embed="rId8"/>
              <a:stretch>
                <a:fillRect/>
              </a:stretch>
            </p:blipFill>
            <p:spPr>
              <a:xfrm>
                <a:off x="2283945" y="4980278"/>
                <a:ext cx="348938" cy="732773"/>
              </a:xfrm>
              <a:prstGeom prst="rect">
                <a:avLst/>
              </a:prstGeom>
              <a:ln>
                <a:noFill/>
              </a:ln>
              <a:effectLst/>
            </p:spPr>
          </p:pic>
          <p:pic>
            <p:nvPicPr>
              <p:cNvPr id="127" name="Picture 126"/>
              <p:cNvPicPr>
                <a:picLocks noChangeAspect="1"/>
              </p:cNvPicPr>
              <p:nvPr/>
            </p:nvPicPr>
            <p:blipFill>
              <a:blip r:embed="rId9"/>
              <a:stretch>
                <a:fillRect/>
              </a:stretch>
            </p:blipFill>
            <p:spPr>
              <a:xfrm>
                <a:off x="2682789" y="5067513"/>
                <a:ext cx="732775" cy="279152"/>
              </a:xfrm>
              <a:prstGeom prst="rect">
                <a:avLst/>
              </a:prstGeom>
              <a:ln>
                <a:noFill/>
              </a:ln>
              <a:effectLst/>
            </p:spPr>
          </p:pic>
          <p:pic>
            <p:nvPicPr>
              <p:cNvPr id="129" name="Picture 128"/>
              <p:cNvPicPr>
                <a:picLocks noChangeAspect="1"/>
              </p:cNvPicPr>
              <p:nvPr/>
            </p:nvPicPr>
            <p:blipFill>
              <a:blip r:embed="rId10"/>
              <a:stretch>
                <a:fillRect/>
              </a:stretch>
            </p:blipFill>
            <p:spPr>
              <a:xfrm>
                <a:off x="2936955" y="5565516"/>
                <a:ext cx="418710" cy="541861"/>
              </a:xfrm>
              <a:prstGeom prst="rect">
                <a:avLst/>
              </a:prstGeom>
              <a:ln>
                <a:noFill/>
              </a:ln>
              <a:effectLst/>
            </p:spPr>
          </p:pic>
          <p:pic>
            <p:nvPicPr>
              <p:cNvPr id="130" name="Picture 129"/>
              <p:cNvPicPr>
                <a:picLocks noChangeAspect="1"/>
              </p:cNvPicPr>
              <p:nvPr/>
            </p:nvPicPr>
            <p:blipFill>
              <a:blip r:embed="rId11"/>
              <a:stretch>
                <a:fillRect/>
              </a:stretch>
            </p:blipFill>
            <p:spPr>
              <a:xfrm>
                <a:off x="2479479" y="5565516"/>
                <a:ext cx="357664" cy="724049"/>
              </a:xfrm>
              <a:prstGeom prst="rect">
                <a:avLst/>
              </a:prstGeom>
              <a:ln>
                <a:noFill/>
              </a:ln>
              <a:effectLst/>
            </p:spPr>
          </p:pic>
          <p:pic>
            <p:nvPicPr>
              <p:cNvPr id="131" name="Picture 130"/>
              <p:cNvPicPr>
                <a:picLocks noChangeAspect="1"/>
              </p:cNvPicPr>
              <p:nvPr/>
            </p:nvPicPr>
            <p:blipFill>
              <a:blip r:embed="rId12"/>
              <a:stretch>
                <a:fillRect/>
              </a:stretch>
            </p:blipFill>
            <p:spPr>
              <a:xfrm>
                <a:off x="3455477" y="5698685"/>
                <a:ext cx="724050" cy="279152"/>
              </a:xfrm>
              <a:prstGeom prst="rect">
                <a:avLst/>
              </a:prstGeom>
              <a:ln>
                <a:noFill/>
              </a:ln>
              <a:effectLst/>
            </p:spPr>
          </p:pic>
          <p:pic>
            <p:nvPicPr>
              <p:cNvPr id="132" name="Picture 131"/>
              <p:cNvPicPr>
                <a:picLocks noChangeAspect="1"/>
              </p:cNvPicPr>
              <p:nvPr/>
            </p:nvPicPr>
            <p:blipFill>
              <a:blip r:embed="rId13"/>
              <a:stretch>
                <a:fillRect/>
              </a:stretch>
            </p:blipFill>
            <p:spPr>
              <a:xfrm>
                <a:off x="3482881" y="5072457"/>
                <a:ext cx="776392" cy="383834"/>
              </a:xfrm>
              <a:prstGeom prst="rect">
                <a:avLst/>
              </a:prstGeom>
              <a:ln>
                <a:noFill/>
              </a:ln>
              <a:effectLst/>
            </p:spPr>
          </p:pic>
        </p:grpSp>
        <p:pic>
          <p:nvPicPr>
            <p:cNvPr id="123" name="Picture 122"/>
            <p:cNvPicPr>
              <a:picLocks noChangeAspect="1"/>
            </p:cNvPicPr>
            <p:nvPr/>
          </p:nvPicPr>
          <p:blipFill>
            <a:blip r:embed="rId14"/>
            <a:stretch>
              <a:fillRect/>
            </a:stretch>
          </p:blipFill>
          <p:spPr>
            <a:xfrm>
              <a:off x="4187013" y="2895600"/>
              <a:ext cx="860262" cy="675812"/>
            </a:xfrm>
            <a:prstGeom prst="rect">
              <a:avLst/>
            </a:prstGeom>
            <a:ln>
              <a:noFill/>
            </a:ln>
            <a:effectLst/>
          </p:spPr>
        </p:pic>
      </p:grpSp>
      <p:sp>
        <p:nvSpPr>
          <p:cNvPr id="45" name="Rounded Rectangle 44"/>
          <p:cNvSpPr/>
          <p:nvPr/>
        </p:nvSpPr>
        <p:spPr>
          <a:xfrm>
            <a:off x="4830928" y="1290399"/>
            <a:ext cx="2533320" cy="919401"/>
          </a:xfrm>
          <a:prstGeom prst="roundRect">
            <a:avLst/>
          </a:prstGeom>
          <a:solidFill>
            <a:schemeClr val="accent5">
              <a:lumMod val="20000"/>
              <a:lumOff val="80000"/>
            </a:schemeClr>
          </a:solidFill>
          <a:ln>
            <a:solidFill>
              <a:schemeClr val="tx1"/>
            </a:solidFill>
          </a:ln>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t>MATLAB enables </a:t>
            </a:r>
            <a:r>
              <a:rPr lang="en-US" sz="1600" b="1" dirty="0">
                <a:solidFill>
                  <a:srgbClr val="FF9900"/>
                </a:solidFill>
                <a:latin typeface="Arial Black" panose="020B0A04020102020204" pitchFamily="34" charset="0"/>
              </a:rPr>
              <a:t>domain experts to do Data Science</a:t>
            </a:r>
            <a:endParaRPr lang="en-US" sz="1600" b="1" u="sng" dirty="0">
              <a:solidFill>
                <a:srgbClr val="FF9900"/>
              </a:solidFill>
            </a:endParaRPr>
          </a:p>
        </p:txBody>
      </p:sp>
      <p:grpSp>
        <p:nvGrpSpPr>
          <p:cNvPr id="46" name="Group 45"/>
          <p:cNvGrpSpPr/>
          <p:nvPr/>
        </p:nvGrpSpPr>
        <p:grpSpPr>
          <a:xfrm>
            <a:off x="7113587" y="1023450"/>
            <a:ext cx="533400" cy="533400"/>
            <a:chOff x="2743200" y="2057400"/>
            <a:chExt cx="533400" cy="533400"/>
          </a:xfrm>
        </p:grpSpPr>
        <p:sp>
          <p:nvSpPr>
            <p:cNvPr id="47" name="Oval 46"/>
            <p:cNvSpPr/>
            <p:nvPr/>
          </p:nvSpPr>
          <p:spPr>
            <a:xfrm>
              <a:off x="2743200" y="2057400"/>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C000"/>
                </a:solidFill>
                <a:latin typeface="Arial" pitchFamily="34" charset="0"/>
                <a:cs typeface="Arial" pitchFamily="34" charset="0"/>
              </a:endParaRPr>
            </a:p>
          </p:txBody>
        </p:sp>
        <p:sp>
          <p:nvSpPr>
            <p:cNvPr id="48" name="TextBox 11"/>
            <p:cNvSpPr txBox="1"/>
            <p:nvPr/>
          </p:nvSpPr>
          <p:spPr>
            <a:xfrm>
              <a:off x="2819400" y="2057400"/>
              <a:ext cx="385042" cy="52322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800" b="1" dirty="0">
                  <a:solidFill>
                    <a:srgbClr val="FFC000"/>
                  </a:solidFill>
                  <a:latin typeface="Arial" pitchFamily="34" charset="0"/>
                  <a:cs typeface="Arial" pitchFamily="34" charset="0"/>
                </a:rPr>
                <a:t>2</a:t>
              </a:r>
            </a:p>
          </p:txBody>
        </p:sp>
      </p:grpSp>
      <p:grpSp>
        <p:nvGrpSpPr>
          <p:cNvPr id="49" name="Group 48"/>
          <p:cNvGrpSpPr/>
          <p:nvPr/>
        </p:nvGrpSpPr>
        <p:grpSpPr>
          <a:xfrm>
            <a:off x="2873537" y="2375848"/>
            <a:ext cx="6439815" cy="2144090"/>
            <a:chOff x="2704185" y="2209800"/>
            <a:chExt cx="6439815" cy="2144090"/>
          </a:xfrm>
        </p:grpSpPr>
        <p:pic>
          <p:nvPicPr>
            <p:cNvPr id="50" name="Picture 2" descr="http://www.mathworks.com/images/nextgen/supporting/products/statistics-toolbox-classification-app/model-comparision-and-assessment.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04185" y="2528801"/>
              <a:ext cx="2858416" cy="18250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3567824" y="2209800"/>
              <a:ext cx="1127269" cy="260348"/>
            </a:xfrm>
            <a:prstGeom prst="rect">
              <a:avLst/>
            </a:prstGeom>
            <a:noFill/>
          </p:spPr>
          <p:txBody>
            <a:bodyPr wrap="square" rtlCol="0">
              <a:spAutoFit/>
            </a:bodyPr>
            <a:lstStyle/>
            <a:p>
              <a:pPr algn="ctr"/>
              <a:r>
                <a:rPr lang="en-US" sz="1600" b="1" dirty="0">
                  <a:latin typeface="Arial" pitchFamily="34" charset="0"/>
                  <a:cs typeface="Arial" pitchFamily="34" charset="0"/>
                </a:rPr>
                <a:t>Apps</a:t>
              </a:r>
            </a:p>
          </p:txBody>
        </p:sp>
        <p:sp>
          <p:nvSpPr>
            <p:cNvPr id="53" name="TextBox 52"/>
            <p:cNvSpPr txBox="1"/>
            <p:nvPr/>
          </p:nvSpPr>
          <p:spPr>
            <a:xfrm>
              <a:off x="6683905" y="2222622"/>
              <a:ext cx="1742013" cy="260348"/>
            </a:xfrm>
            <a:prstGeom prst="rect">
              <a:avLst/>
            </a:prstGeom>
            <a:noFill/>
          </p:spPr>
          <p:txBody>
            <a:bodyPr wrap="square" rtlCol="0">
              <a:spAutoFit/>
            </a:bodyPr>
            <a:lstStyle/>
            <a:p>
              <a:pPr algn="ctr"/>
              <a:r>
                <a:rPr lang="en-US" sz="1600" b="1" dirty="0">
                  <a:latin typeface="Arial" pitchFamily="34" charset="0"/>
                  <a:cs typeface="Arial" pitchFamily="34" charset="0"/>
                </a:rPr>
                <a:t>Language</a:t>
              </a:r>
            </a:p>
          </p:txBody>
        </p:sp>
        <p:pic>
          <p:nvPicPr>
            <p:cNvPr id="54" name="Picture 53"/>
            <p:cNvPicPr>
              <a:picLocks noChangeAspect="1"/>
            </p:cNvPicPr>
            <p:nvPr/>
          </p:nvPicPr>
          <p:blipFill>
            <a:blip r:embed="rId16"/>
            <a:stretch>
              <a:fillRect/>
            </a:stretch>
          </p:blipFill>
          <p:spPr>
            <a:xfrm>
              <a:off x="6243212" y="2540642"/>
              <a:ext cx="2900788" cy="1813248"/>
            </a:xfrm>
            <a:prstGeom prst="rect">
              <a:avLst/>
            </a:prstGeom>
            <a:ln>
              <a:noFill/>
            </a:ln>
            <a:effectLst>
              <a:outerShdw blurRad="292100" dist="139700" dir="2700000" algn="tl" rotWithShape="0">
                <a:srgbClr val="333333">
                  <a:alpha val="65000"/>
                </a:srgbClr>
              </a:outerShdw>
            </a:effectLst>
          </p:spPr>
        </p:pic>
        <p:pic>
          <p:nvPicPr>
            <p:cNvPr id="55" name="Picture 6"/>
            <p:cNvPicPr>
              <a:picLocks noChangeAspect="1"/>
            </p:cNvPicPr>
            <p:nvPr/>
          </p:nvPicPr>
          <p:blipFill>
            <a:blip r:embed="rId17"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rot="5400000">
              <a:off x="5648158" y="3322173"/>
              <a:ext cx="547458" cy="413774"/>
            </a:xfrm>
            <a:prstGeom prst="rect">
              <a:avLst/>
            </a:prstGeom>
          </p:spPr>
        </p:pic>
      </p:grpSp>
      <p:sp>
        <p:nvSpPr>
          <p:cNvPr id="56" name="Rectangle 55"/>
          <p:cNvSpPr/>
          <p:nvPr/>
        </p:nvSpPr>
        <p:spPr>
          <a:xfrm>
            <a:off x="2561195" y="5029193"/>
            <a:ext cx="3871897" cy="1569660"/>
          </a:xfrm>
          <a:prstGeom prst="rect">
            <a:avLst/>
          </a:prstGeom>
          <a:solidFill>
            <a:schemeClr val="bg1"/>
          </a:solidFill>
        </p:spPr>
        <p:txBody>
          <a:bodyPr wrap="square">
            <a:spAutoFit/>
          </a:bodyPr>
          <a:lstStyle/>
          <a:p>
            <a:pPr marL="285750" indent="-285750">
              <a:lnSpc>
                <a:spcPct val="150000"/>
              </a:lnSpc>
              <a:buFont typeface="Wingdings" panose="05000000000000000000" pitchFamily="2" charset="2"/>
              <a:buChar char="§"/>
            </a:pPr>
            <a:r>
              <a:rPr lang="en-US" sz="1600" dirty="0">
                <a:latin typeface="Arial" pitchFamily="34" charset="0"/>
                <a:cs typeface="Arial" pitchFamily="34" charset="0"/>
              </a:rPr>
              <a:t>Wide breadth of tools to facilitate </a:t>
            </a:r>
            <a:r>
              <a:rPr lang="en-US" sz="1600" b="1" dirty="0">
                <a:latin typeface="Arial" pitchFamily="34" charset="0"/>
                <a:cs typeface="Arial" pitchFamily="34" charset="0"/>
              </a:rPr>
              <a:t>domain specific analysis</a:t>
            </a:r>
          </a:p>
          <a:p>
            <a:pPr marL="285750" indent="-285750">
              <a:lnSpc>
                <a:spcPct val="150000"/>
              </a:lnSpc>
              <a:buFont typeface="Wingdings" panose="05000000000000000000" pitchFamily="2" charset="2"/>
              <a:buChar char="§"/>
            </a:pPr>
            <a:r>
              <a:rPr lang="en-US" sz="1600" b="1" dirty="0" smtClean="0">
                <a:latin typeface="Arial" pitchFamily="34" charset="0"/>
                <a:cs typeface="Arial" pitchFamily="34" charset="0"/>
              </a:rPr>
              <a:t>High speed </a:t>
            </a:r>
            <a:r>
              <a:rPr lang="en-US" sz="1600" dirty="0" smtClean="0">
                <a:latin typeface="Arial" pitchFamily="34" charset="0"/>
                <a:cs typeface="Arial" pitchFamily="34" charset="0"/>
              </a:rPr>
              <a:t>processing </a:t>
            </a:r>
            <a:r>
              <a:rPr lang="en-US" sz="1600" dirty="0">
                <a:latin typeface="Arial" pitchFamily="34" charset="0"/>
                <a:cs typeface="Arial" pitchFamily="34" charset="0"/>
              </a:rPr>
              <a:t>of large data </a:t>
            </a:r>
            <a:r>
              <a:rPr lang="en-US" sz="1600" dirty="0" smtClean="0">
                <a:latin typeface="Arial" pitchFamily="34" charset="0"/>
                <a:cs typeface="Arial" pitchFamily="34" charset="0"/>
              </a:rPr>
              <a:t>sets (parallel and  GPU support)</a:t>
            </a:r>
            <a:endParaRPr lang="en-US" sz="1600" dirty="0">
              <a:latin typeface="Arial" pitchFamily="34" charset="0"/>
              <a:cs typeface="Arial" pitchFamily="34" charset="0"/>
            </a:endParaRPr>
          </a:p>
        </p:txBody>
      </p:sp>
      <p:sp>
        <p:nvSpPr>
          <p:cNvPr id="57" name="Rectangle 56"/>
          <p:cNvSpPr/>
          <p:nvPr/>
        </p:nvSpPr>
        <p:spPr>
          <a:xfrm>
            <a:off x="6412564" y="5052019"/>
            <a:ext cx="3225209" cy="1569660"/>
          </a:xfrm>
          <a:prstGeom prst="rect">
            <a:avLst/>
          </a:prstGeom>
          <a:solidFill>
            <a:schemeClr val="bg1"/>
          </a:solidFill>
        </p:spPr>
        <p:txBody>
          <a:bodyPr wrap="square">
            <a:spAutoFit/>
          </a:bodyPr>
          <a:lstStyle/>
          <a:p>
            <a:pPr marL="285750" indent="-285750">
              <a:lnSpc>
                <a:spcPct val="150000"/>
              </a:lnSpc>
              <a:buFont typeface="Wingdings" panose="05000000000000000000" pitchFamily="2" charset="2"/>
              <a:buChar char="§"/>
            </a:pPr>
            <a:r>
              <a:rPr lang="en-US" sz="1600" dirty="0">
                <a:latin typeface="Arial" pitchFamily="34" charset="0"/>
                <a:cs typeface="Arial" pitchFamily="34" charset="0"/>
              </a:rPr>
              <a:t>Easy to use </a:t>
            </a:r>
            <a:r>
              <a:rPr lang="en-US" sz="1600" b="1" dirty="0" smtClean="0">
                <a:latin typeface="Arial" pitchFamily="34" charset="0"/>
                <a:cs typeface="Arial" pitchFamily="34" charset="0"/>
              </a:rPr>
              <a:t>apps</a:t>
            </a:r>
            <a:endParaRPr lang="en-US" sz="1600" dirty="0" smtClean="0">
              <a:latin typeface="Arial" pitchFamily="34" charset="0"/>
              <a:cs typeface="Arial" pitchFamily="34" charset="0"/>
            </a:endParaRPr>
          </a:p>
          <a:p>
            <a:pPr marL="285750" indent="-285750">
              <a:lnSpc>
                <a:spcPct val="150000"/>
              </a:lnSpc>
              <a:buFont typeface="Wingdings" panose="05000000000000000000" pitchFamily="2" charset="2"/>
              <a:buChar char="§"/>
            </a:pPr>
            <a:r>
              <a:rPr lang="en-US" sz="1600" dirty="0" smtClean="0">
                <a:latin typeface="Arial" pitchFamily="34" charset="0"/>
                <a:cs typeface="Arial" pitchFamily="34" charset="0"/>
              </a:rPr>
              <a:t>Examples and videos</a:t>
            </a:r>
            <a:endParaRPr lang="en-US" sz="1600" dirty="0">
              <a:latin typeface="Arial" pitchFamily="34" charset="0"/>
              <a:cs typeface="Arial" pitchFamily="34" charset="0"/>
            </a:endParaRPr>
          </a:p>
          <a:p>
            <a:pPr marL="285750" indent="-285750">
              <a:lnSpc>
                <a:spcPct val="150000"/>
              </a:lnSpc>
              <a:buFont typeface="Wingdings" panose="05000000000000000000" pitchFamily="2" charset="2"/>
              <a:buChar char="§"/>
            </a:pPr>
            <a:r>
              <a:rPr lang="en-US" sz="1600" dirty="0" smtClean="0">
                <a:latin typeface="Arial" pitchFamily="34" charset="0"/>
                <a:cs typeface="Arial" pitchFamily="34" charset="0"/>
              </a:rPr>
              <a:t>Automatic </a:t>
            </a:r>
            <a:r>
              <a:rPr lang="en-US" sz="1600" dirty="0">
                <a:latin typeface="Arial" pitchFamily="34" charset="0"/>
                <a:cs typeface="Arial" pitchFamily="34" charset="0"/>
              </a:rPr>
              <a:t>MATLAB code </a:t>
            </a:r>
            <a:r>
              <a:rPr lang="en-US" sz="1600" dirty="0" smtClean="0">
                <a:latin typeface="Arial" pitchFamily="34" charset="0"/>
                <a:cs typeface="Arial" pitchFamily="34" charset="0"/>
              </a:rPr>
              <a:t>generation</a:t>
            </a:r>
          </a:p>
        </p:txBody>
      </p:sp>
    </p:spTree>
    <p:extLst>
      <p:ext uri="{BB962C8B-B14F-4D97-AF65-F5344CB8AC3E}">
        <p14:creationId xmlns:p14="http://schemas.microsoft.com/office/powerpoint/2010/main" val="1663062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6"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609600" y="-76200"/>
            <a:ext cx="10972800" cy="1143000"/>
          </a:xfrm>
        </p:spPr>
        <p:txBody>
          <a:bodyPr/>
          <a:lstStyle/>
          <a:p>
            <a:r>
              <a:rPr lang="en-US" dirty="0"/>
              <a:t>Data Analytics Workflow</a:t>
            </a:r>
          </a:p>
        </p:txBody>
      </p:sp>
      <p:grpSp>
        <p:nvGrpSpPr>
          <p:cNvPr id="16" name="Group 15"/>
          <p:cNvGrpSpPr/>
          <p:nvPr/>
        </p:nvGrpSpPr>
        <p:grpSpPr>
          <a:xfrm>
            <a:off x="9255252" y="1271016"/>
            <a:ext cx="2825496" cy="5316028"/>
            <a:chOff x="8850866" y="1254991"/>
            <a:chExt cx="2825496" cy="5316028"/>
          </a:xfrm>
        </p:grpSpPr>
        <p:sp>
          <p:nvSpPr>
            <p:cNvPr id="68" name="Chevron 67"/>
            <p:cNvSpPr/>
            <p:nvPr/>
          </p:nvSpPr>
          <p:spPr>
            <a:xfrm>
              <a:off x="8850866" y="1254991"/>
              <a:ext cx="2825496" cy="651383"/>
            </a:xfrm>
            <a:prstGeom prst="chevron">
              <a:avLst/>
            </a:prstGeom>
            <a:solidFill>
              <a:srgbClr val="178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Integrate Analytics with Systems</a:t>
              </a:r>
            </a:p>
          </p:txBody>
        </p:sp>
        <p:grpSp>
          <p:nvGrpSpPr>
            <p:cNvPr id="14" name="Group 13"/>
            <p:cNvGrpSpPr/>
            <p:nvPr/>
          </p:nvGrpSpPr>
          <p:grpSpPr>
            <a:xfrm>
              <a:off x="9349214" y="2215111"/>
              <a:ext cx="1828800" cy="4355908"/>
              <a:chOff x="9644912" y="2200489"/>
              <a:chExt cx="1828800" cy="4355908"/>
            </a:xfrm>
          </p:grpSpPr>
          <p:grpSp>
            <p:nvGrpSpPr>
              <p:cNvPr id="86" name="Group 52"/>
              <p:cNvGrpSpPr/>
              <p:nvPr/>
            </p:nvGrpSpPr>
            <p:grpSpPr>
              <a:xfrm>
                <a:off x="9644912" y="2200489"/>
                <a:ext cx="1828800" cy="4355908"/>
                <a:chOff x="500943" y="1895834"/>
                <a:chExt cx="1828800" cy="4355908"/>
              </a:xfrm>
            </p:grpSpPr>
            <p:sp>
              <p:nvSpPr>
                <p:cNvPr id="88" name="AutoShape 19"/>
                <p:cNvSpPr>
                  <a:spLocks noChangeArrowheads="1"/>
                </p:cNvSpPr>
                <p:nvPr/>
              </p:nvSpPr>
              <p:spPr bwMode="auto">
                <a:xfrm>
                  <a:off x="500943" y="1895834"/>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89" name="AutoShape 19"/>
                <p:cNvSpPr>
                  <a:spLocks noChangeArrowheads="1"/>
                </p:cNvSpPr>
                <p:nvPr/>
              </p:nvSpPr>
              <p:spPr bwMode="auto">
                <a:xfrm>
                  <a:off x="616081" y="2032994"/>
                  <a:ext cx="1600200" cy="407642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91" name="Rounded Rectangle 90"/>
                <p:cNvSpPr/>
                <p:nvPr/>
              </p:nvSpPr>
              <p:spPr bwMode="auto">
                <a:xfrm>
                  <a:off x="616081" y="2087858"/>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Desktop Apps </a:t>
                  </a:r>
                </a:p>
              </p:txBody>
            </p:sp>
            <p:sp>
              <p:nvSpPr>
                <p:cNvPr id="92" name="Rounded Rectangle 91"/>
                <p:cNvSpPr/>
                <p:nvPr/>
              </p:nvSpPr>
              <p:spPr bwMode="auto">
                <a:xfrm>
                  <a:off x="616081" y="348689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Enterprise Scale Systems </a:t>
                  </a:r>
                </a:p>
              </p:txBody>
            </p:sp>
            <p:sp>
              <p:nvSpPr>
                <p:cNvPr id="93" name="Rounded Rectangle 92"/>
                <p:cNvSpPr/>
                <p:nvPr/>
              </p:nvSpPr>
              <p:spPr bwMode="auto">
                <a:xfrm>
                  <a:off x="616081"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Embedded Devices and Hardware</a:t>
                  </a:r>
                </a:p>
              </p:txBody>
            </p:sp>
            <p:cxnSp>
              <p:nvCxnSpPr>
                <p:cNvPr id="94" name="Straight Connector 93"/>
                <p:cNvCxnSpPr/>
                <p:nvPr/>
              </p:nvCxnSpPr>
              <p:spPr>
                <a:xfrm flipV="1">
                  <a:off x="692281" y="3377162"/>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692281" y="4739618"/>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0" name="Picture 99" descr="languages3.png"/>
              <p:cNvPicPr>
                <a:picLocks noChangeAspect="1"/>
              </p:cNvPicPr>
              <p:nvPr/>
            </p:nvPicPr>
            <p:blipFill>
              <a:blip r:embed="rId2" cstate="print"/>
              <a:stretch>
                <a:fillRect/>
              </a:stretch>
            </p:blipFill>
            <p:spPr>
              <a:xfrm>
                <a:off x="10103388" y="4336248"/>
                <a:ext cx="913962" cy="572543"/>
              </a:xfrm>
              <a:prstGeom prst="rect">
                <a:avLst/>
              </a:prstGeom>
              <a:effectLst>
                <a:outerShdw blurRad="38100" dist="25400" dir="2700000" algn="tl" rotWithShape="0">
                  <a:prstClr val="black">
                    <a:alpha val="25000"/>
                  </a:prstClr>
                </a:outerShdw>
              </a:effectLst>
            </p:spPr>
          </p:pic>
          <p:grpSp>
            <p:nvGrpSpPr>
              <p:cNvPr id="13" name="Group 12"/>
              <p:cNvGrpSpPr/>
              <p:nvPr/>
            </p:nvGrpSpPr>
            <p:grpSpPr>
              <a:xfrm>
                <a:off x="10103388" y="5623212"/>
                <a:ext cx="913962" cy="630966"/>
                <a:chOff x="9891303" y="5623212"/>
                <a:chExt cx="913962" cy="630966"/>
              </a:xfrm>
            </p:grpSpPr>
            <p:pic>
              <p:nvPicPr>
                <p:cNvPr id="106" name="Picture 105" descr="car3.png"/>
                <p:cNvPicPr>
                  <a:picLocks noChangeAspect="1"/>
                </p:cNvPicPr>
                <p:nvPr/>
              </p:nvPicPr>
              <p:blipFill>
                <a:blip r:embed="rId3" cstate="print"/>
                <a:stretch>
                  <a:fillRect/>
                </a:stretch>
              </p:blipFill>
              <p:spPr>
                <a:xfrm>
                  <a:off x="9891303" y="5623213"/>
                  <a:ext cx="418882" cy="271198"/>
                </a:xfrm>
                <a:prstGeom prst="rect">
                  <a:avLst/>
                </a:prstGeom>
              </p:spPr>
            </p:pic>
            <p:pic>
              <p:nvPicPr>
                <p:cNvPr id="107" name="Picture 106" descr="car3.png"/>
                <p:cNvPicPr>
                  <a:picLocks noChangeAspect="1"/>
                </p:cNvPicPr>
                <p:nvPr/>
              </p:nvPicPr>
              <p:blipFill>
                <a:blip r:embed="rId4" cstate="print"/>
                <a:stretch>
                  <a:fillRect/>
                </a:stretch>
              </p:blipFill>
              <p:spPr>
                <a:xfrm>
                  <a:off x="9892607" y="5983588"/>
                  <a:ext cx="417578" cy="270590"/>
                </a:xfrm>
                <a:prstGeom prst="rect">
                  <a:avLst/>
                </a:prstGeom>
              </p:spPr>
            </p:pic>
            <p:pic>
              <p:nvPicPr>
                <p:cNvPr id="109" name="Picture 108" descr="car3.png"/>
                <p:cNvPicPr>
                  <a:picLocks noChangeAspect="1"/>
                </p:cNvPicPr>
                <p:nvPr/>
              </p:nvPicPr>
              <p:blipFill>
                <a:blip r:embed="rId5" cstate="print"/>
                <a:stretch>
                  <a:fillRect/>
                </a:stretch>
              </p:blipFill>
              <p:spPr>
                <a:xfrm>
                  <a:off x="10388117" y="5983250"/>
                  <a:ext cx="417148" cy="270839"/>
                </a:xfrm>
                <a:prstGeom prst="rect">
                  <a:avLst/>
                </a:prstGeom>
              </p:spPr>
            </p:pic>
            <p:pic>
              <p:nvPicPr>
                <p:cNvPr id="110" name="Picture 109" descr="car3.png"/>
                <p:cNvPicPr>
                  <a:picLocks noChangeAspect="1"/>
                </p:cNvPicPr>
                <p:nvPr/>
              </p:nvPicPr>
              <p:blipFill>
                <a:blip r:embed="rId6" cstate="print"/>
                <a:stretch>
                  <a:fillRect/>
                </a:stretch>
              </p:blipFill>
              <p:spPr>
                <a:xfrm>
                  <a:off x="10386385" y="5623212"/>
                  <a:ext cx="418880" cy="271197"/>
                </a:xfrm>
                <a:prstGeom prst="rect">
                  <a:avLst/>
                </a:prstGeom>
              </p:spPr>
            </p:pic>
          </p:grpSp>
          <p:pic>
            <p:nvPicPr>
              <p:cNvPr id="128" name="Picture 127" descr="graph3.png"/>
              <p:cNvPicPr>
                <a:picLocks noChangeAspect="1"/>
              </p:cNvPicPr>
              <p:nvPr/>
            </p:nvPicPr>
            <p:blipFill>
              <a:blip r:embed="rId7" cstate="print"/>
              <a:stretch>
                <a:fillRect/>
              </a:stretch>
            </p:blipFill>
            <p:spPr>
              <a:xfrm>
                <a:off x="10103388" y="2796790"/>
                <a:ext cx="913962" cy="672774"/>
              </a:xfrm>
              <a:prstGeom prst="rect">
                <a:avLst/>
              </a:prstGeom>
              <a:effectLst>
                <a:outerShdw blurRad="63500" dist="63500" dir="2700000" sx="95000" sy="95000" algn="tl" rotWithShape="0">
                  <a:prstClr val="black">
                    <a:alpha val="40000"/>
                  </a:prstClr>
                </a:outerShdw>
              </a:effectLst>
            </p:spPr>
          </p:pic>
        </p:grpSp>
      </p:grpSp>
      <p:grpSp>
        <p:nvGrpSpPr>
          <p:cNvPr id="10" name="Group 9"/>
          <p:cNvGrpSpPr/>
          <p:nvPr/>
        </p:nvGrpSpPr>
        <p:grpSpPr>
          <a:xfrm>
            <a:off x="246563" y="1269642"/>
            <a:ext cx="2824122" cy="5317401"/>
            <a:chOff x="524298" y="1263618"/>
            <a:chExt cx="2824122" cy="5317401"/>
          </a:xfrm>
        </p:grpSpPr>
        <p:grpSp>
          <p:nvGrpSpPr>
            <p:cNvPr id="9" name="Group 52"/>
            <p:cNvGrpSpPr/>
            <p:nvPr/>
          </p:nvGrpSpPr>
          <p:grpSpPr>
            <a:xfrm>
              <a:off x="911394" y="2232350"/>
              <a:ext cx="1828800" cy="4348669"/>
              <a:chOff x="445123" y="1913073"/>
              <a:chExt cx="1828800" cy="4348669"/>
            </a:xfrm>
          </p:grpSpPr>
          <p:sp>
            <p:nvSpPr>
              <p:cNvPr id="163" name="AutoShape 19"/>
              <p:cNvSpPr>
                <a:spLocks noChangeArrowheads="1"/>
              </p:cNvSpPr>
              <p:nvPr/>
            </p:nvSpPr>
            <p:spPr bwMode="auto">
              <a:xfrm>
                <a:off x="445123" y="1913073"/>
                <a:ext cx="1828800" cy="434866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96891"/>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Databases</a:t>
                </a:r>
              </a:p>
            </p:txBody>
          </p:sp>
          <p:sp>
            <p:nvSpPr>
              <p:cNvPr id="170" name="Rounded Rectangle 169"/>
              <p:cNvSpPr/>
              <p:nvPr/>
            </p:nvSpPr>
            <p:spPr bwMode="auto">
              <a:xfrm>
                <a:off x="562429" y="484105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Sensors</a:t>
                </a: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8" cstate="print"/>
              <a:stretch>
                <a:fillRect/>
              </a:stretch>
            </p:blipFill>
            <p:spPr>
              <a:xfrm>
                <a:off x="990443" y="2435633"/>
                <a:ext cx="738160" cy="742480"/>
              </a:xfrm>
              <a:prstGeom prst="rect">
                <a:avLst/>
              </a:prstGeom>
              <a:effectLst>
                <a:outerShdw blurRad="63500" dist="50800" dir="2700000" sx="101000" sy="101000" algn="tl" rotWithShape="0">
                  <a:prstClr val="black">
                    <a:alpha val="32000"/>
                  </a:prstClr>
                </a:outerShdw>
              </a:effectLst>
            </p:spPr>
          </p:pic>
          <p:pic>
            <p:nvPicPr>
              <p:cNvPr id="79" name="Picture 78" descr="doc1.png"/>
              <p:cNvPicPr>
                <a:picLocks noChangeAspect="1"/>
              </p:cNvPicPr>
              <p:nvPr/>
            </p:nvPicPr>
            <p:blipFill>
              <a:blip r:embed="rId9" cstate="print"/>
              <a:stretch>
                <a:fillRect/>
              </a:stretch>
            </p:blipFill>
            <p:spPr>
              <a:xfrm>
                <a:off x="990443" y="3944193"/>
                <a:ext cx="738160" cy="556912"/>
              </a:xfrm>
              <a:prstGeom prst="rect">
                <a:avLst/>
              </a:prstGeom>
              <a:effectLst>
                <a:outerShdw blurRad="38100" dist="38100" dir="3000000" algn="tl" rotWithShape="0">
                  <a:prstClr val="black">
                    <a:alpha val="25000"/>
                  </a:prstClr>
                </a:outerShdw>
              </a:effectLst>
            </p:spPr>
          </p:pic>
        </p:grpSp>
        <p:sp>
          <p:nvSpPr>
            <p:cNvPr id="66" name="Chevron 65"/>
            <p:cNvSpPr/>
            <p:nvPr/>
          </p:nvSpPr>
          <p:spPr>
            <a:xfrm>
              <a:off x="524298" y="1263618"/>
              <a:ext cx="2824122" cy="650423"/>
            </a:xfrm>
            <a:prstGeom prst="chevron">
              <a:avLst/>
            </a:prstGeom>
            <a:solidFill>
              <a:srgbClr val="4D4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Access and Explore Data</a:t>
              </a:r>
            </a:p>
          </p:txBody>
        </p:sp>
        <p:pic>
          <p:nvPicPr>
            <p:cNvPr id="2" name="Picture 1"/>
            <p:cNvPicPr>
              <a:picLocks noChangeAspect="1"/>
            </p:cNvPicPr>
            <p:nvPr/>
          </p:nvPicPr>
          <p:blipFill>
            <a:blip r:embed="rId10"/>
            <a:stretch>
              <a:fillRect/>
            </a:stretch>
          </p:blipFill>
          <p:spPr>
            <a:xfrm>
              <a:off x="1332802" y="5517054"/>
              <a:ext cx="914400" cy="694096"/>
            </a:xfrm>
            <a:prstGeom prst="rect">
              <a:avLst/>
            </a:prstGeom>
          </p:spPr>
        </p:pic>
      </p:grpSp>
      <p:grpSp>
        <p:nvGrpSpPr>
          <p:cNvPr id="12" name="Group 11"/>
          <p:cNvGrpSpPr/>
          <p:nvPr/>
        </p:nvGrpSpPr>
        <p:grpSpPr>
          <a:xfrm>
            <a:off x="6254265" y="1269642"/>
            <a:ext cx="2825496" cy="5317402"/>
            <a:chOff x="6148775" y="1233217"/>
            <a:chExt cx="2825496" cy="5317402"/>
          </a:xfrm>
        </p:grpSpPr>
        <p:sp>
          <p:nvSpPr>
            <p:cNvPr id="63" name="Chevron 62"/>
            <p:cNvSpPr/>
            <p:nvPr/>
          </p:nvSpPr>
          <p:spPr>
            <a:xfrm>
              <a:off x="6148775" y="1233217"/>
              <a:ext cx="2825496" cy="651800"/>
            </a:xfrm>
            <a:prstGeom prst="chevron">
              <a:avLst/>
            </a:prstGeom>
            <a:solidFill>
              <a:srgbClr val="5D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Develop Predictive Models</a:t>
              </a:r>
            </a:p>
          </p:txBody>
        </p:sp>
        <p:grpSp>
          <p:nvGrpSpPr>
            <p:cNvPr id="8" name="Group 7"/>
            <p:cNvGrpSpPr/>
            <p:nvPr/>
          </p:nvGrpSpPr>
          <p:grpSpPr>
            <a:xfrm>
              <a:off x="6591300" y="2198075"/>
              <a:ext cx="1835392" cy="4352544"/>
              <a:chOff x="6708675" y="2168831"/>
              <a:chExt cx="1835392" cy="4367109"/>
            </a:xfrm>
          </p:grpSpPr>
          <p:grpSp>
            <p:nvGrpSpPr>
              <p:cNvPr id="15" name="Group 14"/>
              <p:cNvGrpSpPr/>
              <p:nvPr/>
            </p:nvGrpSpPr>
            <p:grpSpPr>
              <a:xfrm>
                <a:off x="6708675" y="2168831"/>
                <a:ext cx="1835392" cy="4367109"/>
                <a:chOff x="6708675" y="2168831"/>
                <a:chExt cx="1835392" cy="4367109"/>
              </a:xfrm>
            </p:grpSpPr>
            <p:grpSp>
              <p:nvGrpSpPr>
                <p:cNvPr id="114" name="Group 52"/>
                <p:cNvGrpSpPr/>
                <p:nvPr/>
              </p:nvGrpSpPr>
              <p:grpSpPr>
                <a:xfrm>
                  <a:off x="6708675" y="2168831"/>
                  <a:ext cx="1835392" cy="4367109"/>
                  <a:chOff x="562429" y="1864176"/>
                  <a:chExt cx="1835392" cy="4367109"/>
                </a:xfrm>
              </p:grpSpPr>
              <p:sp>
                <p:nvSpPr>
                  <p:cNvPr id="115" name="AutoShape 19"/>
                  <p:cNvSpPr>
                    <a:spLocks noChangeArrowheads="1"/>
                  </p:cNvSpPr>
                  <p:nvPr/>
                </p:nvSpPr>
                <p:spPr bwMode="auto">
                  <a:xfrm>
                    <a:off x="569021" y="1864176"/>
                    <a:ext cx="1828800" cy="436710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6" name="AutoShape 19"/>
                  <p:cNvSpPr>
                    <a:spLocks noChangeArrowheads="1"/>
                  </p:cNvSpPr>
                  <p:nvPr/>
                </p:nvSpPr>
                <p:spPr bwMode="auto">
                  <a:xfrm>
                    <a:off x="683321" y="1996610"/>
                    <a:ext cx="1600200" cy="4091871"/>
                  </a:xfrm>
                  <a:prstGeom prst="roundRect">
                    <a:avLst>
                      <a:gd name="adj" fmla="val 4692"/>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7" name="Rounded Rectangle 116"/>
                  <p:cNvSpPr/>
                  <p:nvPr/>
                </p:nvSpPr>
                <p:spPr bwMode="auto">
                  <a:xfrm>
                    <a:off x="683321" y="205346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 Model Creation e.g. Machine Learning </a:t>
                    </a:r>
                  </a:p>
                </p:txBody>
              </p:sp>
              <p:sp>
                <p:nvSpPr>
                  <p:cNvPr id="118" name="Rounded Rectangle 117"/>
                  <p:cNvSpPr/>
                  <p:nvPr/>
                </p:nvSpPr>
                <p:spPr bwMode="auto">
                  <a:xfrm>
                    <a:off x="562429" y="3511121"/>
                    <a:ext cx="1600200" cy="357404"/>
                  </a:xfrm>
                  <a:prstGeom prst="roundRect">
                    <a:avLst>
                      <a:gd name="adj" fmla="val 32374"/>
                    </a:avLst>
                  </a:prstGeom>
                  <a:noFill/>
                  <a:ln w="19050" algn="ctr">
                    <a:noFill/>
                    <a:round/>
                    <a:headEnd/>
                    <a:tailEnd/>
                  </a:ln>
                </p:spPr>
                <p:txBody>
                  <a:bodyPr lIns="9144" tIns="9144" rIns="9144" bIns="9144" anchor="t"/>
                  <a:lstStyle/>
                  <a:p>
                    <a:pPr algn="ctr"/>
                    <a:endParaRPr lang="en-US" sz="1200" b="1" dirty="0">
                      <a:latin typeface="Arial" pitchFamily="34" charset="0"/>
                      <a:cs typeface="Arial" pitchFamily="34" charset="0"/>
                    </a:endParaRPr>
                  </a:p>
                </p:txBody>
              </p:sp>
              <p:sp>
                <p:nvSpPr>
                  <p:cNvPr id="119" name="Rounded Rectangle 118"/>
                  <p:cNvSpPr/>
                  <p:nvPr/>
                </p:nvSpPr>
                <p:spPr bwMode="auto">
                  <a:xfrm>
                    <a:off x="683321" y="480584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Model </a:t>
                    </a:r>
                  </a:p>
                  <a:p>
                    <a:pPr algn="ctr"/>
                    <a:r>
                      <a:rPr lang="en-US" sz="1200" b="1" dirty="0">
                        <a:latin typeface="Arial" pitchFamily="34" charset="0"/>
                        <a:cs typeface="Arial" pitchFamily="34" charset="0"/>
                      </a:rPr>
                      <a:t>Validation</a:t>
                    </a:r>
                  </a:p>
                </p:txBody>
              </p:sp>
              <p:cxnSp>
                <p:nvCxnSpPr>
                  <p:cNvPr id="120" name="Straight Connector 119"/>
                  <p:cNvCxnSpPr/>
                  <p:nvPr/>
                </p:nvCxnSpPr>
                <p:spPr>
                  <a:xfrm flipV="1">
                    <a:off x="759521" y="334708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759521" y="4714101"/>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doc1.png"/>
                  <p:cNvPicPr>
                    <a:picLocks noChangeAspect="1"/>
                  </p:cNvPicPr>
                  <p:nvPr/>
                </p:nvPicPr>
                <p:blipFill>
                  <a:blip r:embed="rId11" cstate="print"/>
                  <a:stretch>
                    <a:fillRect/>
                  </a:stretch>
                </p:blipFill>
                <p:spPr>
                  <a:xfrm>
                    <a:off x="1115873" y="2562308"/>
                    <a:ext cx="765473" cy="734629"/>
                  </a:xfrm>
                  <a:prstGeom prst="rect">
                    <a:avLst/>
                  </a:prstGeom>
                  <a:effectLst>
                    <a:outerShdw blurRad="50800" dist="38100" dir="2700000" algn="tl" rotWithShape="0">
                      <a:prstClr val="black">
                        <a:alpha val="40000"/>
                      </a:prstClr>
                    </a:outerShdw>
                  </a:effectLst>
                </p:spPr>
              </p:pic>
            </p:grpSp>
            <p:pic>
              <p:nvPicPr>
                <p:cNvPr id="126" name="Picture 125" descr="graph3.png"/>
                <p:cNvPicPr>
                  <a:picLocks noChangeAspect="1"/>
                </p:cNvPicPr>
                <p:nvPr/>
              </p:nvPicPr>
              <p:blipFill>
                <a:blip r:embed="rId12" cstate="print"/>
                <a:stretch>
                  <a:fillRect/>
                </a:stretch>
              </p:blipFill>
              <p:spPr>
                <a:xfrm>
                  <a:off x="7189033" y="4336385"/>
                  <a:ext cx="885705" cy="567500"/>
                </a:xfrm>
                <a:prstGeom prst="rect">
                  <a:avLst/>
                </a:prstGeom>
                <a:effectLst>
                  <a:outerShdw blurRad="63500" dist="63500" dir="2700000" sx="95000" sy="95000" algn="tl" rotWithShape="0">
                    <a:prstClr val="black">
                      <a:alpha val="40000"/>
                    </a:prstClr>
                  </a:outerShdw>
                </a:effectLst>
              </p:spPr>
            </p:pic>
          </p:grpSp>
          <p:sp>
            <p:nvSpPr>
              <p:cNvPr id="58" name="Rounded Rectangle 57"/>
              <p:cNvSpPr/>
              <p:nvPr/>
            </p:nvSpPr>
            <p:spPr bwMode="auto">
              <a:xfrm>
                <a:off x="6826492" y="3761836"/>
                <a:ext cx="1600200" cy="423002"/>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Parameter Optimization</a:t>
                </a:r>
              </a:p>
            </p:txBody>
          </p:sp>
          <p:pic>
            <p:nvPicPr>
              <p:cNvPr id="3" name="Picture 2"/>
              <p:cNvPicPr>
                <a:picLocks noChangeAspect="1"/>
              </p:cNvPicPr>
              <p:nvPr/>
            </p:nvPicPr>
            <p:blipFill>
              <a:blip r:embed="rId13"/>
              <a:stretch>
                <a:fillRect/>
              </a:stretch>
            </p:blipFill>
            <p:spPr>
              <a:xfrm>
                <a:off x="7189033" y="5604558"/>
                <a:ext cx="885705" cy="623029"/>
              </a:xfrm>
              <a:prstGeom prst="rect">
                <a:avLst/>
              </a:prstGeom>
            </p:spPr>
          </p:pic>
        </p:grpSp>
      </p:grpSp>
      <p:grpSp>
        <p:nvGrpSpPr>
          <p:cNvPr id="11" name="Group 10"/>
          <p:cNvGrpSpPr/>
          <p:nvPr/>
        </p:nvGrpSpPr>
        <p:grpSpPr>
          <a:xfrm>
            <a:off x="3259003" y="1269642"/>
            <a:ext cx="2828502" cy="5317402"/>
            <a:chOff x="3304147" y="1249572"/>
            <a:chExt cx="2828502" cy="5317402"/>
          </a:xfrm>
        </p:grpSpPr>
        <p:sp>
          <p:nvSpPr>
            <p:cNvPr id="67" name="Chevron 66"/>
            <p:cNvSpPr/>
            <p:nvPr/>
          </p:nvSpPr>
          <p:spPr>
            <a:xfrm>
              <a:off x="3304147" y="1249572"/>
              <a:ext cx="2828502" cy="650423"/>
            </a:xfrm>
            <a:prstGeom prst="chevron">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Preprocess Data</a:t>
              </a:r>
            </a:p>
          </p:txBody>
        </p:sp>
        <p:grpSp>
          <p:nvGrpSpPr>
            <p:cNvPr id="69" name="Group 52"/>
            <p:cNvGrpSpPr/>
            <p:nvPr/>
          </p:nvGrpSpPr>
          <p:grpSpPr>
            <a:xfrm>
              <a:off x="3702744" y="2211066"/>
              <a:ext cx="1828800" cy="4355908"/>
              <a:chOff x="493273" y="1891789"/>
              <a:chExt cx="1828800" cy="4355908"/>
            </a:xfrm>
          </p:grpSpPr>
          <p:sp>
            <p:nvSpPr>
              <p:cNvPr id="70" name="AutoShape 19"/>
              <p:cNvSpPr>
                <a:spLocks noChangeArrowheads="1"/>
              </p:cNvSpPr>
              <p:nvPr/>
            </p:nvSpPr>
            <p:spPr bwMode="auto">
              <a:xfrm>
                <a:off x="493273" y="1891789"/>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71" name="AutoShape 19"/>
              <p:cNvSpPr>
                <a:spLocks noChangeArrowheads="1"/>
              </p:cNvSpPr>
              <p:nvPr/>
            </p:nvSpPr>
            <p:spPr bwMode="auto">
              <a:xfrm>
                <a:off x="607573" y="2027145"/>
                <a:ext cx="1600200" cy="4079876"/>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72" name="Rounded Rectangle 71"/>
              <p:cNvSpPr/>
              <p:nvPr/>
            </p:nvSpPr>
            <p:spPr bwMode="auto">
              <a:xfrm>
                <a:off x="607573" y="20838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Working with </a:t>
                </a:r>
              </a:p>
              <a:p>
                <a:pPr algn="ctr"/>
                <a:r>
                  <a:rPr lang="en-US" sz="1200" b="1" dirty="0">
                    <a:latin typeface="Arial" pitchFamily="34" charset="0"/>
                    <a:cs typeface="Arial" pitchFamily="34" charset="0"/>
                  </a:rPr>
                  <a:t>Messy Data </a:t>
                </a:r>
              </a:p>
            </p:txBody>
          </p:sp>
          <p:sp>
            <p:nvSpPr>
              <p:cNvPr id="73" name="Rounded Rectangle 72"/>
              <p:cNvSpPr/>
              <p:nvPr/>
            </p:nvSpPr>
            <p:spPr bwMode="auto">
              <a:xfrm>
                <a:off x="607573" y="348284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 Reduction/ </a:t>
                </a:r>
              </a:p>
              <a:p>
                <a:pPr algn="ctr"/>
                <a:r>
                  <a:rPr lang="en-US" sz="1200" b="1" dirty="0">
                    <a:latin typeface="Arial" pitchFamily="34" charset="0"/>
                    <a:cs typeface="Arial" pitchFamily="34" charset="0"/>
                  </a:rPr>
                  <a:t>Transformation</a:t>
                </a:r>
              </a:p>
            </p:txBody>
          </p:sp>
          <p:sp>
            <p:nvSpPr>
              <p:cNvPr id="74" name="Rounded Rectangle 73"/>
              <p:cNvSpPr/>
              <p:nvPr/>
            </p:nvSpPr>
            <p:spPr bwMode="auto">
              <a:xfrm>
                <a:off x="607573"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Feature </a:t>
                </a:r>
              </a:p>
              <a:p>
                <a:pPr algn="ctr"/>
                <a:r>
                  <a:rPr lang="en-US" sz="1200" b="1" dirty="0">
                    <a:latin typeface="Arial" pitchFamily="34" charset="0"/>
                    <a:cs typeface="Arial" pitchFamily="34" charset="0"/>
                  </a:rPr>
                  <a:t>Extraction</a:t>
                </a:r>
              </a:p>
            </p:txBody>
          </p:sp>
          <p:cxnSp>
            <p:nvCxnSpPr>
              <p:cNvPr id="75" name="Straight Connector 74"/>
              <p:cNvCxnSpPr/>
              <p:nvPr/>
            </p:nvCxnSpPr>
            <p:spPr>
              <a:xfrm flipV="1">
                <a:off x="683773" y="3373117"/>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38629" y="4735573"/>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4110809" y="4267198"/>
              <a:ext cx="995663" cy="665730"/>
              <a:chOff x="8858216" y="2405604"/>
              <a:chExt cx="1055085" cy="680459"/>
            </a:xfrm>
          </p:grpSpPr>
          <p:pic>
            <p:nvPicPr>
              <p:cNvPr id="64" name="Picture 2" descr="http://www.mathworks.com/images/nextgen/supporting/products/ml-classificati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58216" y="2405604"/>
                <a:ext cx="536550" cy="636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5" name="Picture 4" descr="Clustering for machine learni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94768" y="2428915"/>
                <a:ext cx="518533" cy="657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4131378" y="5684073"/>
              <a:ext cx="980955" cy="567794"/>
              <a:chOff x="2283945" y="4980278"/>
              <a:chExt cx="1975328" cy="1309287"/>
            </a:xfrm>
          </p:grpSpPr>
          <p:pic>
            <p:nvPicPr>
              <p:cNvPr id="81" name="Picture 80"/>
              <p:cNvPicPr>
                <a:picLocks noChangeAspect="1"/>
              </p:cNvPicPr>
              <p:nvPr/>
            </p:nvPicPr>
            <p:blipFill>
              <a:blip r:embed="rId16"/>
              <a:stretch>
                <a:fillRect/>
              </a:stretch>
            </p:blipFill>
            <p:spPr>
              <a:xfrm>
                <a:off x="2283945" y="4980278"/>
                <a:ext cx="348938" cy="732773"/>
              </a:xfrm>
              <a:prstGeom prst="rect">
                <a:avLst/>
              </a:prstGeom>
              <a:ln>
                <a:noFill/>
              </a:ln>
              <a:effectLst/>
            </p:spPr>
          </p:pic>
          <p:pic>
            <p:nvPicPr>
              <p:cNvPr id="82" name="Picture 81"/>
              <p:cNvPicPr>
                <a:picLocks noChangeAspect="1"/>
              </p:cNvPicPr>
              <p:nvPr/>
            </p:nvPicPr>
            <p:blipFill>
              <a:blip r:embed="rId17"/>
              <a:stretch>
                <a:fillRect/>
              </a:stretch>
            </p:blipFill>
            <p:spPr>
              <a:xfrm>
                <a:off x="2682789" y="5067513"/>
                <a:ext cx="732775" cy="279152"/>
              </a:xfrm>
              <a:prstGeom prst="rect">
                <a:avLst/>
              </a:prstGeom>
              <a:ln>
                <a:noFill/>
              </a:ln>
              <a:effectLst/>
            </p:spPr>
          </p:pic>
          <p:pic>
            <p:nvPicPr>
              <p:cNvPr id="83" name="Picture 82"/>
              <p:cNvPicPr>
                <a:picLocks noChangeAspect="1"/>
              </p:cNvPicPr>
              <p:nvPr/>
            </p:nvPicPr>
            <p:blipFill>
              <a:blip r:embed="rId18"/>
              <a:stretch>
                <a:fillRect/>
              </a:stretch>
            </p:blipFill>
            <p:spPr>
              <a:xfrm>
                <a:off x="2936955" y="5565516"/>
                <a:ext cx="418710" cy="541861"/>
              </a:xfrm>
              <a:prstGeom prst="rect">
                <a:avLst/>
              </a:prstGeom>
              <a:ln>
                <a:noFill/>
              </a:ln>
              <a:effectLst/>
            </p:spPr>
          </p:pic>
          <p:pic>
            <p:nvPicPr>
              <p:cNvPr id="84" name="Picture 83"/>
              <p:cNvPicPr>
                <a:picLocks noChangeAspect="1"/>
              </p:cNvPicPr>
              <p:nvPr/>
            </p:nvPicPr>
            <p:blipFill>
              <a:blip r:embed="rId19"/>
              <a:stretch>
                <a:fillRect/>
              </a:stretch>
            </p:blipFill>
            <p:spPr>
              <a:xfrm>
                <a:off x="2479479" y="5565516"/>
                <a:ext cx="357664" cy="724049"/>
              </a:xfrm>
              <a:prstGeom prst="rect">
                <a:avLst/>
              </a:prstGeom>
              <a:ln>
                <a:noFill/>
              </a:ln>
              <a:effectLst/>
            </p:spPr>
          </p:pic>
          <p:pic>
            <p:nvPicPr>
              <p:cNvPr id="85" name="Picture 84"/>
              <p:cNvPicPr>
                <a:picLocks noChangeAspect="1"/>
              </p:cNvPicPr>
              <p:nvPr/>
            </p:nvPicPr>
            <p:blipFill>
              <a:blip r:embed="rId20"/>
              <a:stretch>
                <a:fillRect/>
              </a:stretch>
            </p:blipFill>
            <p:spPr>
              <a:xfrm>
                <a:off x="3455477" y="5698685"/>
                <a:ext cx="724050" cy="279152"/>
              </a:xfrm>
              <a:prstGeom prst="rect">
                <a:avLst/>
              </a:prstGeom>
              <a:ln>
                <a:noFill/>
              </a:ln>
              <a:effectLst/>
            </p:spPr>
          </p:pic>
          <p:pic>
            <p:nvPicPr>
              <p:cNvPr id="87" name="Picture 86"/>
              <p:cNvPicPr>
                <a:picLocks noChangeAspect="1"/>
              </p:cNvPicPr>
              <p:nvPr/>
            </p:nvPicPr>
            <p:blipFill>
              <a:blip r:embed="rId21"/>
              <a:stretch>
                <a:fillRect/>
              </a:stretch>
            </p:blipFill>
            <p:spPr>
              <a:xfrm>
                <a:off x="3482881" y="5072457"/>
                <a:ext cx="776392" cy="383834"/>
              </a:xfrm>
              <a:prstGeom prst="rect">
                <a:avLst/>
              </a:prstGeom>
              <a:ln>
                <a:noFill/>
              </a:ln>
              <a:effectLst/>
            </p:spPr>
          </p:pic>
        </p:grpSp>
        <p:pic>
          <p:nvPicPr>
            <p:cNvPr id="90" name="Picture 89"/>
            <p:cNvPicPr>
              <a:picLocks noChangeAspect="1"/>
            </p:cNvPicPr>
            <p:nvPr/>
          </p:nvPicPr>
          <p:blipFill>
            <a:blip r:embed="rId22"/>
            <a:stretch>
              <a:fillRect/>
            </a:stretch>
          </p:blipFill>
          <p:spPr>
            <a:xfrm>
              <a:off x="4187013" y="2895600"/>
              <a:ext cx="860262" cy="675812"/>
            </a:xfrm>
            <a:prstGeom prst="rect">
              <a:avLst/>
            </a:prstGeom>
            <a:ln>
              <a:noFill/>
            </a:ln>
            <a:effectLst/>
          </p:spPr>
        </p:pic>
      </p:grpSp>
      <p:grpSp>
        <p:nvGrpSpPr>
          <p:cNvPr id="77" name="Group 76"/>
          <p:cNvGrpSpPr/>
          <p:nvPr/>
        </p:nvGrpSpPr>
        <p:grpSpPr>
          <a:xfrm>
            <a:off x="2761096" y="4048063"/>
            <a:ext cx="533400" cy="533400"/>
            <a:chOff x="2743200" y="2057400"/>
            <a:chExt cx="533400" cy="533400"/>
          </a:xfrm>
          <a:effectLst>
            <a:outerShdw blurRad="50800" dist="50800" dir="5400000" algn="ctr" rotWithShape="0">
              <a:srgbClr val="000000">
                <a:alpha val="25000"/>
              </a:srgbClr>
            </a:outerShdw>
          </a:effectLst>
        </p:grpSpPr>
        <p:sp>
          <p:nvSpPr>
            <p:cNvPr id="78" name="Oval 77"/>
            <p:cNvSpPr/>
            <p:nvPr/>
          </p:nvSpPr>
          <p:spPr>
            <a:xfrm>
              <a:off x="2743200" y="2057400"/>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C000"/>
                </a:solidFill>
                <a:latin typeface="Arial" pitchFamily="34" charset="0"/>
                <a:cs typeface="Arial" pitchFamily="34" charset="0"/>
              </a:endParaRPr>
            </a:p>
          </p:txBody>
        </p:sp>
        <p:sp>
          <p:nvSpPr>
            <p:cNvPr id="96" name="TextBox 11"/>
            <p:cNvSpPr txBox="1"/>
            <p:nvPr/>
          </p:nvSpPr>
          <p:spPr>
            <a:xfrm>
              <a:off x="2819400" y="2057400"/>
              <a:ext cx="385042"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solidFill>
                    <a:srgbClr val="FFC000"/>
                  </a:solidFill>
                  <a:latin typeface="Arial" pitchFamily="34" charset="0"/>
                  <a:cs typeface="Arial" pitchFamily="34" charset="0"/>
                </a:rPr>
                <a:t>1</a:t>
              </a:r>
            </a:p>
          </p:txBody>
        </p:sp>
      </p:grpSp>
      <p:grpSp>
        <p:nvGrpSpPr>
          <p:cNvPr id="104" name="Group 103"/>
          <p:cNvGrpSpPr/>
          <p:nvPr/>
        </p:nvGrpSpPr>
        <p:grpSpPr>
          <a:xfrm>
            <a:off x="5830888" y="4058243"/>
            <a:ext cx="533400" cy="533400"/>
            <a:chOff x="2743200" y="2057400"/>
            <a:chExt cx="533400" cy="533400"/>
          </a:xfrm>
        </p:grpSpPr>
        <p:sp>
          <p:nvSpPr>
            <p:cNvPr id="105" name="Oval 104"/>
            <p:cNvSpPr/>
            <p:nvPr/>
          </p:nvSpPr>
          <p:spPr>
            <a:xfrm>
              <a:off x="2743200" y="2057400"/>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C000"/>
                </a:solidFill>
                <a:latin typeface="Arial" pitchFamily="34" charset="0"/>
                <a:cs typeface="Arial" pitchFamily="34" charset="0"/>
              </a:endParaRPr>
            </a:p>
          </p:txBody>
        </p:sp>
        <p:sp>
          <p:nvSpPr>
            <p:cNvPr id="108" name="TextBox 11"/>
            <p:cNvSpPr txBox="1"/>
            <p:nvPr/>
          </p:nvSpPr>
          <p:spPr>
            <a:xfrm>
              <a:off x="2819400" y="2057400"/>
              <a:ext cx="385042" cy="52322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800" b="1" dirty="0">
                  <a:solidFill>
                    <a:srgbClr val="FFC000"/>
                  </a:solidFill>
                  <a:latin typeface="Arial" pitchFamily="34" charset="0"/>
                  <a:cs typeface="Arial" pitchFamily="34" charset="0"/>
                </a:rPr>
                <a:t>2</a:t>
              </a:r>
            </a:p>
          </p:txBody>
        </p:sp>
      </p:grpSp>
      <p:grpSp>
        <p:nvGrpSpPr>
          <p:cNvPr id="111" name="Group 110"/>
          <p:cNvGrpSpPr/>
          <p:nvPr/>
        </p:nvGrpSpPr>
        <p:grpSpPr>
          <a:xfrm>
            <a:off x="8877300" y="4067394"/>
            <a:ext cx="533400" cy="533400"/>
            <a:chOff x="2743200" y="2057400"/>
            <a:chExt cx="533400" cy="533400"/>
          </a:xfrm>
        </p:grpSpPr>
        <p:sp>
          <p:nvSpPr>
            <p:cNvPr id="112" name="Oval 111"/>
            <p:cNvSpPr/>
            <p:nvPr/>
          </p:nvSpPr>
          <p:spPr>
            <a:xfrm>
              <a:off x="2743200" y="2057400"/>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C000"/>
                </a:solidFill>
                <a:latin typeface="Arial" pitchFamily="34" charset="0"/>
                <a:cs typeface="Arial" pitchFamily="34" charset="0"/>
              </a:endParaRPr>
            </a:p>
          </p:txBody>
        </p:sp>
        <p:sp>
          <p:nvSpPr>
            <p:cNvPr id="113" name="TextBox 11"/>
            <p:cNvSpPr txBox="1"/>
            <p:nvPr/>
          </p:nvSpPr>
          <p:spPr>
            <a:xfrm>
              <a:off x="2819400" y="2057400"/>
              <a:ext cx="385042" cy="52322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800" b="1" dirty="0">
                  <a:solidFill>
                    <a:srgbClr val="FFC000"/>
                  </a:solidFill>
                  <a:latin typeface="Arial" pitchFamily="34" charset="0"/>
                  <a:cs typeface="Arial" pitchFamily="34" charset="0"/>
                </a:rPr>
                <a:t>3</a:t>
              </a:r>
            </a:p>
          </p:txBody>
        </p:sp>
      </p:grpSp>
    </p:spTree>
    <p:extLst>
      <p:ext uri="{BB962C8B-B14F-4D97-AF65-F5344CB8AC3E}">
        <p14:creationId xmlns:p14="http://schemas.microsoft.com/office/powerpoint/2010/main" val="2191943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4"/>
                                        </p:tgtEl>
                                        <p:attrNameLst>
                                          <p:attrName>style.opacity</p:attrName>
                                        </p:attrNameLst>
                                      </p:cBhvr>
                                      <p:to>
                                        <p:strVal val="0.25"/>
                                      </p:to>
                                    </p:set>
                                    <p:animEffect filter="image" prLst="opacity: 0.25">
                                      <p:cBhvr rctx="IE">
                                        <p:cTn id="7" dur="indefinite"/>
                                        <p:tgtEl>
                                          <p:spTgt spid="104"/>
                                        </p:tgtEl>
                                      </p:cBhvr>
                                    </p:animEffect>
                                  </p:childTnLst>
                                </p:cTn>
                              </p:par>
                              <p:par>
                                <p:cTn id="8" presetID="9" presetClass="emph" presetSubtype="0" nodeType="withEffect">
                                  <p:stCondLst>
                                    <p:cond delay="0"/>
                                  </p:stCondLst>
                                  <p:childTnLst>
                                    <p:set>
                                      <p:cBhvr rctx="PPT">
                                        <p:cTn id="9" dur="indefinite"/>
                                        <p:tgtEl>
                                          <p:spTgt spid="77"/>
                                        </p:tgtEl>
                                        <p:attrNameLst>
                                          <p:attrName>style.opacity</p:attrName>
                                        </p:attrNameLst>
                                      </p:cBhvr>
                                      <p:to>
                                        <p:strVal val="0.25"/>
                                      </p:to>
                                    </p:set>
                                    <p:animEffect filter="image" prLst="opacity: 0.25">
                                      <p:cBhvr rctx="IE">
                                        <p:cTn id="10" dur="indefinite"/>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609600" y="-76200"/>
            <a:ext cx="10972800" cy="1143000"/>
          </a:xfrm>
        </p:spPr>
        <p:txBody>
          <a:bodyPr/>
          <a:lstStyle/>
          <a:p>
            <a:r>
              <a:rPr lang="en-US" dirty="0"/>
              <a:t>Data Analytics Workflow</a:t>
            </a:r>
          </a:p>
        </p:txBody>
      </p:sp>
      <p:grpSp>
        <p:nvGrpSpPr>
          <p:cNvPr id="16" name="Group 15"/>
          <p:cNvGrpSpPr/>
          <p:nvPr/>
        </p:nvGrpSpPr>
        <p:grpSpPr>
          <a:xfrm>
            <a:off x="9255252" y="1271016"/>
            <a:ext cx="2825496" cy="5316028"/>
            <a:chOff x="8850866" y="1254991"/>
            <a:chExt cx="2825496" cy="5316028"/>
          </a:xfrm>
        </p:grpSpPr>
        <p:sp>
          <p:nvSpPr>
            <p:cNvPr id="68" name="Chevron 67"/>
            <p:cNvSpPr/>
            <p:nvPr/>
          </p:nvSpPr>
          <p:spPr>
            <a:xfrm>
              <a:off x="8850866" y="1254991"/>
              <a:ext cx="2825496" cy="651383"/>
            </a:xfrm>
            <a:prstGeom prst="chevron">
              <a:avLst/>
            </a:prstGeom>
            <a:solidFill>
              <a:srgbClr val="178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Integrate Analytics with Systems</a:t>
              </a:r>
            </a:p>
          </p:txBody>
        </p:sp>
        <p:grpSp>
          <p:nvGrpSpPr>
            <p:cNvPr id="14" name="Group 13"/>
            <p:cNvGrpSpPr/>
            <p:nvPr/>
          </p:nvGrpSpPr>
          <p:grpSpPr>
            <a:xfrm>
              <a:off x="9349214" y="2215111"/>
              <a:ext cx="1828800" cy="4355908"/>
              <a:chOff x="9644912" y="2200489"/>
              <a:chExt cx="1828800" cy="4355908"/>
            </a:xfrm>
          </p:grpSpPr>
          <p:grpSp>
            <p:nvGrpSpPr>
              <p:cNvPr id="86" name="Group 52"/>
              <p:cNvGrpSpPr/>
              <p:nvPr/>
            </p:nvGrpSpPr>
            <p:grpSpPr>
              <a:xfrm>
                <a:off x="9644912" y="2200489"/>
                <a:ext cx="1828800" cy="4355908"/>
                <a:chOff x="500943" y="1895834"/>
                <a:chExt cx="1828800" cy="4355908"/>
              </a:xfrm>
            </p:grpSpPr>
            <p:sp>
              <p:nvSpPr>
                <p:cNvPr id="88" name="AutoShape 19"/>
                <p:cNvSpPr>
                  <a:spLocks noChangeArrowheads="1"/>
                </p:cNvSpPr>
                <p:nvPr/>
              </p:nvSpPr>
              <p:spPr bwMode="auto">
                <a:xfrm>
                  <a:off x="500943" y="1895834"/>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89" name="AutoShape 19"/>
                <p:cNvSpPr>
                  <a:spLocks noChangeArrowheads="1"/>
                </p:cNvSpPr>
                <p:nvPr/>
              </p:nvSpPr>
              <p:spPr bwMode="auto">
                <a:xfrm>
                  <a:off x="616081" y="2032994"/>
                  <a:ext cx="1600200" cy="407642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91" name="Rounded Rectangle 90"/>
                <p:cNvSpPr/>
                <p:nvPr/>
              </p:nvSpPr>
              <p:spPr bwMode="auto">
                <a:xfrm>
                  <a:off x="616081" y="2087858"/>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Desktop Apps </a:t>
                  </a:r>
                </a:p>
              </p:txBody>
            </p:sp>
            <p:sp>
              <p:nvSpPr>
                <p:cNvPr id="92" name="Rounded Rectangle 91"/>
                <p:cNvSpPr/>
                <p:nvPr/>
              </p:nvSpPr>
              <p:spPr bwMode="auto">
                <a:xfrm>
                  <a:off x="616081" y="348689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Enterprise Scale Systems </a:t>
                  </a:r>
                </a:p>
              </p:txBody>
            </p:sp>
            <p:sp>
              <p:nvSpPr>
                <p:cNvPr id="93" name="Rounded Rectangle 92"/>
                <p:cNvSpPr/>
                <p:nvPr/>
              </p:nvSpPr>
              <p:spPr bwMode="auto">
                <a:xfrm>
                  <a:off x="616081"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Embedded Devices and Hardware</a:t>
                  </a:r>
                </a:p>
              </p:txBody>
            </p:sp>
            <p:cxnSp>
              <p:nvCxnSpPr>
                <p:cNvPr id="94" name="Straight Connector 93"/>
                <p:cNvCxnSpPr/>
                <p:nvPr/>
              </p:nvCxnSpPr>
              <p:spPr>
                <a:xfrm flipV="1">
                  <a:off x="692281" y="3377162"/>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692281" y="4739618"/>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0" name="Picture 99" descr="languages3.png"/>
              <p:cNvPicPr>
                <a:picLocks noChangeAspect="1"/>
              </p:cNvPicPr>
              <p:nvPr/>
            </p:nvPicPr>
            <p:blipFill>
              <a:blip r:embed="rId2" cstate="print"/>
              <a:stretch>
                <a:fillRect/>
              </a:stretch>
            </p:blipFill>
            <p:spPr>
              <a:xfrm>
                <a:off x="10103388" y="4336248"/>
                <a:ext cx="913962" cy="572543"/>
              </a:xfrm>
              <a:prstGeom prst="rect">
                <a:avLst/>
              </a:prstGeom>
              <a:effectLst>
                <a:outerShdw blurRad="38100" dist="25400" dir="2700000" algn="tl" rotWithShape="0">
                  <a:prstClr val="black">
                    <a:alpha val="25000"/>
                  </a:prstClr>
                </a:outerShdw>
              </a:effectLst>
            </p:spPr>
          </p:pic>
          <p:grpSp>
            <p:nvGrpSpPr>
              <p:cNvPr id="13" name="Group 12"/>
              <p:cNvGrpSpPr/>
              <p:nvPr/>
            </p:nvGrpSpPr>
            <p:grpSpPr>
              <a:xfrm>
                <a:off x="10103388" y="5623212"/>
                <a:ext cx="913962" cy="630966"/>
                <a:chOff x="9891303" y="5623212"/>
                <a:chExt cx="913962" cy="630966"/>
              </a:xfrm>
            </p:grpSpPr>
            <p:pic>
              <p:nvPicPr>
                <p:cNvPr id="106" name="Picture 105" descr="car3.png"/>
                <p:cNvPicPr>
                  <a:picLocks noChangeAspect="1"/>
                </p:cNvPicPr>
                <p:nvPr/>
              </p:nvPicPr>
              <p:blipFill>
                <a:blip r:embed="rId3" cstate="print"/>
                <a:stretch>
                  <a:fillRect/>
                </a:stretch>
              </p:blipFill>
              <p:spPr>
                <a:xfrm>
                  <a:off x="9891303" y="5623213"/>
                  <a:ext cx="418882" cy="271198"/>
                </a:xfrm>
                <a:prstGeom prst="rect">
                  <a:avLst/>
                </a:prstGeom>
              </p:spPr>
            </p:pic>
            <p:pic>
              <p:nvPicPr>
                <p:cNvPr id="107" name="Picture 106" descr="car3.png"/>
                <p:cNvPicPr>
                  <a:picLocks noChangeAspect="1"/>
                </p:cNvPicPr>
                <p:nvPr/>
              </p:nvPicPr>
              <p:blipFill>
                <a:blip r:embed="rId4" cstate="print"/>
                <a:stretch>
                  <a:fillRect/>
                </a:stretch>
              </p:blipFill>
              <p:spPr>
                <a:xfrm>
                  <a:off x="9892607" y="5983588"/>
                  <a:ext cx="417578" cy="270590"/>
                </a:xfrm>
                <a:prstGeom prst="rect">
                  <a:avLst/>
                </a:prstGeom>
              </p:spPr>
            </p:pic>
            <p:pic>
              <p:nvPicPr>
                <p:cNvPr id="109" name="Picture 108" descr="car3.png"/>
                <p:cNvPicPr>
                  <a:picLocks noChangeAspect="1"/>
                </p:cNvPicPr>
                <p:nvPr/>
              </p:nvPicPr>
              <p:blipFill>
                <a:blip r:embed="rId5" cstate="print"/>
                <a:stretch>
                  <a:fillRect/>
                </a:stretch>
              </p:blipFill>
              <p:spPr>
                <a:xfrm>
                  <a:off x="10388117" y="5983250"/>
                  <a:ext cx="417148" cy="270839"/>
                </a:xfrm>
                <a:prstGeom prst="rect">
                  <a:avLst/>
                </a:prstGeom>
              </p:spPr>
            </p:pic>
            <p:pic>
              <p:nvPicPr>
                <p:cNvPr id="110" name="Picture 109" descr="car3.png"/>
                <p:cNvPicPr>
                  <a:picLocks noChangeAspect="1"/>
                </p:cNvPicPr>
                <p:nvPr/>
              </p:nvPicPr>
              <p:blipFill>
                <a:blip r:embed="rId6" cstate="print"/>
                <a:stretch>
                  <a:fillRect/>
                </a:stretch>
              </p:blipFill>
              <p:spPr>
                <a:xfrm>
                  <a:off x="10386385" y="5623212"/>
                  <a:ext cx="418880" cy="271197"/>
                </a:xfrm>
                <a:prstGeom prst="rect">
                  <a:avLst/>
                </a:prstGeom>
              </p:spPr>
            </p:pic>
          </p:grpSp>
          <p:pic>
            <p:nvPicPr>
              <p:cNvPr id="128" name="Picture 127" descr="graph3.png"/>
              <p:cNvPicPr>
                <a:picLocks noChangeAspect="1"/>
              </p:cNvPicPr>
              <p:nvPr/>
            </p:nvPicPr>
            <p:blipFill>
              <a:blip r:embed="rId7" cstate="print"/>
              <a:stretch>
                <a:fillRect/>
              </a:stretch>
            </p:blipFill>
            <p:spPr>
              <a:xfrm>
                <a:off x="10103388" y="2796790"/>
                <a:ext cx="913962" cy="672774"/>
              </a:xfrm>
              <a:prstGeom prst="rect">
                <a:avLst/>
              </a:prstGeom>
              <a:effectLst>
                <a:outerShdw blurRad="63500" dist="63500" dir="2700000" sx="95000" sy="95000" algn="tl" rotWithShape="0">
                  <a:prstClr val="black">
                    <a:alpha val="40000"/>
                  </a:prstClr>
                </a:outerShdw>
              </a:effectLst>
            </p:spPr>
          </p:pic>
        </p:grpSp>
      </p:grpSp>
      <p:grpSp>
        <p:nvGrpSpPr>
          <p:cNvPr id="12" name="Group 11"/>
          <p:cNvGrpSpPr/>
          <p:nvPr/>
        </p:nvGrpSpPr>
        <p:grpSpPr>
          <a:xfrm>
            <a:off x="152400" y="1269642"/>
            <a:ext cx="2825496" cy="5317402"/>
            <a:chOff x="6148775" y="1233217"/>
            <a:chExt cx="2825496" cy="5317402"/>
          </a:xfrm>
        </p:grpSpPr>
        <p:sp>
          <p:nvSpPr>
            <p:cNvPr id="63" name="Chevron 62"/>
            <p:cNvSpPr/>
            <p:nvPr/>
          </p:nvSpPr>
          <p:spPr>
            <a:xfrm>
              <a:off x="6148775" y="1233217"/>
              <a:ext cx="2825496" cy="651800"/>
            </a:xfrm>
            <a:prstGeom prst="chevron">
              <a:avLst/>
            </a:prstGeom>
            <a:solidFill>
              <a:srgbClr val="5D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Develop Predictive Models</a:t>
              </a:r>
            </a:p>
          </p:txBody>
        </p:sp>
        <p:grpSp>
          <p:nvGrpSpPr>
            <p:cNvPr id="8" name="Group 7"/>
            <p:cNvGrpSpPr/>
            <p:nvPr/>
          </p:nvGrpSpPr>
          <p:grpSpPr>
            <a:xfrm>
              <a:off x="6591300" y="2198075"/>
              <a:ext cx="1835392" cy="4352544"/>
              <a:chOff x="6708675" y="2168831"/>
              <a:chExt cx="1835392" cy="4367109"/>
            </a:xfrm>
          </p:grpSpPr>
          <p:grpSp>
            <p:nvGrpSpPr>
              <p:cNvPr id="15" name="Group 14"/>
              <p:cNvGrpSpPr/>
              <p:nvPr/>
            </p:nvGrpSpPr>
            <p:grpSpPr>
              <a:xfrm>
                <a:off x="6708675" y="2168831"/>
                <a:ext cx="1835392" cy="4367109"/>
                <a:chOff x="6708675" y="2168831"/>
                <a:chExt cx="1835392" cy="4367109"/>
              </a:xfrm>
            </p:grpSpPr>
            <p:grpSp>
              <p:nvGrpSpPr>
                <p:cNvPr id="114" name="Group 52"/>
                <p:cNvGrpSpPr/>
                <p:nvPr/>
              </p:nvGrpSpPr>
              <p:grpSpPr>
                <a:xfrm>
                  <a:off x="6708675" y="2168831"/>
                  <a:ext cx="1835392" cy="4367109"/>
                  <a:chOff x="562429" y="1864176"/>
                  <a:chExt cx="1835392" cy="4367109"/>
                </a:xfrm>
              </p:grpSpPr>
              <p:sp>
                <p:nvSpPr>
                  <p:cNvPr id="115" name="AutoShape 19"/>
                  <p:cNvSpPr>
                    <a:spLocks noChangeArrowheads="1"/>
                  </p:cNvSpPr>
                  <p:nvPr/>
                </p:nvSpPr>
                <p:spPr bwMode="auto">
                  <a:xfrm>
                    <a:off x="569021" y="1864176"/>
                    <a:ext cx="1828800" cy="436710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6" name="AutoShape 19"/>
                  <p:cNvSpPr>
                    <a:spLocks noChangeArrowheads="1"/>
                  </p:cNvSpPr>
                  <p:nvPr/>
                </p:nvSpPr>
                <p:spPr bwMode="auto">
                  <a:xfrm>
                    <a:off x="683321" y="1996610"/>
                    <a:ext cx="1600200" cy="4091871"/>
                  </a:xfrm>
                  <a:prstGeom prst="roundRect">
                    <a:avLst>
                      <a:gd name="adj" fmla="val 4692"/>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7" name="Rounded Rectangle 116"/>
                  <p:cNvSpPr/>
                  <p:nvPr/>
                </p:nvSpPr>
                <p:spPr bwMode="auto">
                  <a:xfrm>
                    <a:off x="683321" y="205346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 Model Creation e.g. Machine Learning </a:t>
                    </a:r>
                  </a:p>
                </p:txBody>
              </p:sp>
              <p:sp>
                <p:nvSpPr>
                  <p:cNvPr id="118" name="Rounded Rectangle 117"/>
                  <p:cNvSpPr/>
                  <p:nvPr/>
                </p:nvSpPr>
                <p:spPr bwMode="auto">
                  <a:xfrm>
                    <a:off x="562429" y="3511121"/>
                    <a:ext cx="1600200" cy="357404"/>
                  </a:xfrm>
                  <a:prstGeom prst="roundRect">
                    <a:avLst>
                      <a:gd name="adj" fmla="val 32374"/>
                    </a:avLst>
                  </a:prstGeom>
                  <a:noFill/>
                  <a:ln w="19050" algn="ctr">
                    <a:noFill/>
                    <a:round/>
                    <a:headEnd/>
                    <a:tailEnd/>
                  </a:ln>
                </p:spPr>
                <p:txBody>
                  <a:bodyPr lIns="9144" tIns="9144" rIns="9144" bIns="9144" anchor="t"/>
                  <a:lstStyle/>
                  <a:p>
                    <a:pPr algn="ctr"/>
                    <a:endParaRPr lang="en-US" sz="1200" b="1" dirty="0">
                      <a:latin typeface="Arial" pitchFamily="34" charset="0"/>
                      <a:cs typeface="Arial" pitchFamily="34" charset="0"/>
                    </a:endParaRPr>
                  </a:p>
                </p:txBody>
              </p:sp>
              <p:sp>
                <p:nvSpPr>
                  <p:cNvPr id="119" name="Rounded Rectangle 118"/>
                  <p:cNvSpPr/>
                  <p:nvPr/>
                </p:nvSpPr>
                <p:spPr bwMode="auto">
                  <a:xfrm>
                    <a:off x="683321" y="480584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Model </a:t>
                    </a:r>
                  </a:p>
                  <a:p>
                    <a:pPr algn="ctr"/>
                    <a:r>
                      <a:rPr lang="en-US" sz="1200" b="1" dirty="0">
                        <a:latin typeface="Arial" pitchFamily="34" charset="0"/>
                        <a:cs typeface="Arial" pitchFamily="34" charset="0"/>
                      </a:rPr>
                      <a:t>Validation</a:t>
                    </a:r>
                  </a:p>
                </p:txBody>
              </p:sp>
              <p:cxnSp>
                <p:nvCxnSpPr>
                  <p:cNvPr id="120" name="Straight Connector 119"/>
                  <p:cNvCxnSpPr/>
                  <p:nvPr/>
                </p:nvCxnSpPr>
                <p:spPr>
                  <a:xfrm flipV="1">
                    <a:off x="759521" y="334708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759521" y="4714101"/>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doc1.png"/>
                  <p:cNvPicPr>
                    <a:picLocks noChangeAspect="1"/>
                  </p:cNvPicPr>
                  <p:nvPr/>
                </p:nvPicPr>
                <p:blipFill>
                  <a:blip r:embed="rId8" cstate="print"/>
                  <a:stretch>
                    <a:fillRect/>
                  </a:stretch>
                </p:blipFill>
                <p:spPr>
                  <a:xfrm>
                    <a:off x="1115873" y="2562308"/>
                    <a:ext cx="765473" cy="734629"/>
                  </a:xfrm>
                  <a:prstGeom prst="rect">
                    <a:avLst/>
                  </a:prstGeom>
                  <a:effectLst>
                    <a:outerShdw blurRad="50800" dist="38100" dir="2700000" algn="tl" rotWithShape="0">
                      <a:prstClr val="black">
                        <a:alpha val="40000"/>
                      </a:prstClr>
                    </a:outerShdw>
                  </a:effectLst>
                </p:spPr>
              </p:pic>
            </p:grpSp>
            <p:pic>
              <p:nvPicPr>
                <p:cNvPr id="126" name="Picture 125" descr="graph3.png"/>
                <p:cNvPicPr>
                  <a:picLocks noChangeAspect="1"/>
                </p:cNvPicPr>
                <p:nvPr/>
              </p:nvPicPr>
              <p:blipFill>
                <a:blip r:embed="rId9" cstate="print"/>
                <a:stretch>
                  <a:fillRect/>
                </a:stretch>
              </p:blipFill>
              <p:spPr>
                <a:xfrm>
                  <a:off x="7189033" y="4336385"/>
                  <a:ext cx="885705" cy="567500"/>
                </a:xfrm>
                <a:prstGeom prst="rect">
                  <a:avLst/>
                </a:prstGeom>
                <a:effectLst>
                  <a:outerShdw blurRad="63500" dist="63500" dir="2700000" sx="95000" sy="95000" algn="tl" rotWithShape="0">
                    <a:prstClr val="black">
                      <a:alpha val="40000"/>
                    </a:prstClr>
                  </a:outerShdw>
                </a:effectLst>
              </p:spPr>
            </p:pic>
          </p:grpSp>
          <p:sp>
            <p:nvSpPr>
              <p:cNvPr id="58" name="Rounded Rectangle 57"/>
              <p:cNvSpPr/>
              <p:nvPr/>
            </p:nvSpPr>
            <p:spPr bwMode="auto">
              <a:xfrm>
                <a:off x="6826492" y="3761836"/>
                <a:ext cx="1600200" cy="423002"/>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Parameter Optimization</a:t>
                </a:r>
              </a:p>
            </p:txBody>
          </p:sp>
          <p:pic>
            <p:nvPicPr>
              <p:cNvPr id="3" name="Picture 2"/>
              <p:cNvPicPr>
                <a:picLocks noChangeAspect="1"/>
              </p:cNvPicPr>
              <p:nvPr/>
            </p:nvPicPr>
            <p:blipFill>
              <a:blip r:embed="rId10"/>
              <a:stretch>
                <a:fillRect/>
              </a:stretch>
            </p:blipFill>
            <p:spPr>
              <a:xfrm>
                <a:off x="7189033" y="5604558"/>
                <a:ext cx="885705" cy="623029"/>
              </a:xfrm>
              <a:prstGeom prst="rect">
                <a:avLst/>
              </a:prstGeom>
            </p:spPr>
          </p:pic>
        </p:grpSp>
      </p:grpSp>
      <p:grpSp>
        <p:nvGrpSpPr>
          <p:cNvPr id="97" name="Group 96"/>
          <p:cNvGrpSpPr/>
          <p:nvPr/>
        </p:nvGrpSpPr>
        <p:grpSpPr>
          <a:xfrm>
            <a:off x="3352800" y="1524001"/>
            <a:ext cx="5556753" cy="5031480"/>
            <a:chOff x="1992728" y="2194561"/>
            <a:chExt cx="3443666" cy="4357875"/>
          </a:xfrm>
        </p:grpSpPr>
        <p:sp>
          <p:nvSpPr>
            <p:cNvPr id="98" name="AutoShape 19"/>
            <p:cNvSpPr>
              <a:spLocks noChangeArrowheads="1"/>
            </p:cNvSpPr>
            <p:nvPr/>
          </p:nvSpPr>
          <p:spPr bwMode="auto">
            <a:xfrm>
              <a:off x="1992728" y="2194561"/>
              <a:ext cx="3443666" cy="4357875"/>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99" name="AutoShape 19"/>
            <p:cNvSpPr>
              <a:spLocks noChangeArrowheads="1"/>
            </p:cNvSpPr>
            <p:nvPr/>
          </p:nvSpPr>
          <p:spPr bwMode="auto">
            <a:xfrm>
              <a:off x="2107028" y="2331721"/>
              <a:ext cx="3215838"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grpSp>
      <p:sp>
        <p:nvSpPr>
          <p:cNvPr id="101" name="TextBox 100"/>
          <p:cNvSpPr txBox="1"/>
          <p:nvPr/>
        </p:nvSpPr>
        <p:spPr>
          <a:xfrm>
            <a:off x="3784384" y="2383435"/>
            <a:ext cx="4840671" cy="4167295"/>
          </a:xfrm>
          <a:prstGeom prst="rect">
            <a:avLst/>
          </a:prstGeom>
          <a:noFill/>
        </p:spPr>
        <p:txBody>
          <a:bodyPr wrap="square" rtlCol="0">
            <a:spAutoFit/>
          </a:bodyPr>
          <a:lstStyle/>
          <a:p>
            <a:pPr marL="285750" indent="-285750">
              <a:buFont typeface="Wingdings" panose="05000000000000000000" pitchFamily="2" charset="2"/>
              <a:buChar char="§"/>
            </a:pPr>
            <a:r>
              <a:rPr lang="en-US" b="1" dirty="0">
                <a:latin typeface="Arial" panose="020B0604020202020204" pitchFamily="34" charset="0"/>
              </a:rPr>
              <a:t>End user</a:t>
            </a:r>
            <a:r>
              <a:rPr lang="en-US" dirty="0">
                <a:latin typeface="Arial" panose="020B0604020202020204" pitchFamily="34" charset="0"/>
              </a:rPr>
              <a:t>: Operators, Analysts, Administrative Staff, customers etc. </a:t>
            </a:r>
          </a:p>
          <a:p>
            <a:pPr marL="285750" indent="-285750">
              <a:buFont typeface="Wingdings" panose="05000000000000000000" pitchFamily="2" charset="2"/>
              <a:buChar char="§"/>
            </a:pPr>
            <a:endParaRPr lang="en-US" sz="1600" dirty="0">
              <a:latin typeface="Arial" panose="020B0604020202020204" pitchFamily="34" charset="0"/>
            </a:endParaRPr>
          </a:p>
          <a:p>
            <a:pPr marL="285750" indent="-285750">
              <a:buFont typeface="Wingdings" panose="05000000000000000000" pitchFamily="2" charset="2"/>
              <a:buChar char="§"/>
            </a:pPr>
            <a:r>
              <a:rPr lang="en-US" b="1" dirty="0">
                <a:latin typeface="Arial" panose="020B0604020202020204" pitchFamily="34" charset="0"/>
              </a:rPr>
              <a:t>Different target platforms</a:t>
            </a:r>
            <a:r>
              <a:rPr lang="en-US" dirty="0">
                <a:latin typeface="Arial" panose="020B0604020202020204" pitchFamily="34" charset="0"/>
              </a:rPr>
              <a:t>:</a:t>
            </a:r>
          </a:p>
          <a:p>
            <a:pPr marL="744802" lvl="1" indent="-286462" defTabSz="916680">
              <a:spcBef>
                <a:spcPct val="20000"/>
              </a:spcBef>
              <a:buClr>
                <a:srgbClr val="125687"/>
              </a:buClr>
              <a:buFont typeface="Arial" pitchFamily="34" charset="0"/>
              <a:buChar char="–"/>
            </a:pPr>
            <a:r>
              <a:rPr lang="en-US" sz="1600" dirty="0">
                <a:solidFill>
                  <a:prstClr val="black"/>
                </a:solidFill>
                <a:latin typeface="Arial" pitchFamily="34" charset="0"/>
                <a:cs typeface="Arial" pitchFamily="34" charset="0"/>
              </a:rPr>
              <a:t>Cluster or Cloud environment </a:t>
            </a:r>
          </a:p>
          <a:p>
            <a:pPr marL="744802" lvl="1" indent="-286462" defTabSz="916680">
              <a:spcBef>
                <a:spcPct val="20000"/>
              </a:spcBef>
              <a:buClr>
                <a:srgbClr val="125687"/>
              </a:buClr>
              <a:buFont typeface="Arial" pitchFamily="34" charset="0"/>
              <a:buChar char="–"/>
            </a:pPr>
            <a:r>
              <a:rPr lang="en-US" sz="1600" dirty="0">
                <a:solidFill>
                  <a:prstClr val="black"/>
                </a:solidFill>
                <a:latin typeface="Arial" pitchFamily="34" charset="0"/>
                <a:cs typeface="Arial" pitchFamily="34" charset="0"/>
              </a:rPr>
              <a:t>Standalone desktop applications</a:t>
            </a:r>
          </a:p>
          <a:p>
            <a:pPr marL="744802" lvl="1" indent="-286462" defTabSz="916680">
              <a:spcBef>
                <a:spcPct val="20000"/>
              </a:spcBef>
              <a:buClr>
                <a:srgbClr val="125687"/>
              </a:buClr>
              <a:buFont typeface="Arial" pitchFamily="34" charset="0"/>
              <a:buChar char="–"/>
            </a:pPr>
            <a:r>
              <a:rPr lang="en-US" sz="1600" dirty="0">
                <a:solidFill>
                  <a:prstClr val="black"/>
                </a:solidFill>
                <a:latin typeface="Arial" pitchFamily="34" charset="0"/>
                <a:cs typeface="Arial" pitchFamily="34" charset="0"/>
              </a:rPr>
              <a:t>Server based Web and enterprise systems</a:t>
            </a:r>
          </a:p>
          <a:p>
            <a:pPr marL="744802" lvl="1" indent="-286462" defTabSz="916680">
              <a:spcBef>
                <a:spcPct val="20000"/>
              </a:spcBef>
              <a:buClr>
                <a:srgbClr val="125687"/>
              </a:buClr>
              <a:buFont typeface="Arial" pitchFamily="34" charset="0"/>
              <a:buChar char="–"/>
            </a:pPr>
            <a:r>
              <a:rPr lang="en-US" sz="1600" dirty="0">
                <a:solidFill>
                  <a:prstClr val="black"/>
                </a:solidFill>
                <a:latin typeface="Arial" pitchFamily="34" charset="0"/>
                <a:cs typeface="Arial" pitchFamily="34" charset="0"/>
              </a:rPr>
              <a:t>Embedded hardware </a:t>
            </a:r>
            <a:endParaRPr lang="en-US" dirty="0">
              <a:latin typeface="Arial" pitchFamily="34" charset="0"/>
              <a:cs typeface="Arial" pitchFamily="34" charset="0"/>
            </a:endParaRPr>
          </a:p>
          <a:p>
            <a:pPr marL="285750" indent="-285750">
              <a:buFont typeface="Wingdings" panose="05000000000000000000" pitchFamily="2" charset="2"/>
              <a:buChar char="§"/>
            </a:pPr>
            <a:endParaRPr lang="en-US" sz="1400" dirty="0">
              <a:latin typeface="Arial" pitchFamily="34" charset="0"/>
              <a:cs typeface="Arial" pitchFamily="34" charset="0"/>
            </a:endParaRPr>
          </a:p>
          <a:p>
            <a:pPr marL="285750" indent="-285750">
              <a:buFont typeface="Wingdings" panose="05000000000000000000" pitchFamily="2" charset="2"/>
              <a:buChar char="§"/>
            </a:pPr>
            <a:r>
              <a:rPr lang="en-US" b="1" dirty="0">
                <a:latin typeface="Arial" pitchFamily="34" charset="0"/>
                <a:cs typeface="Arial" pitchFamily="34" charset="0"/>
              </a:rPr>
              <a:t>Different Interfaces</a:t>
            </a:r>
            <a:r>
              <a:rPr lang="en-US" dirty="0">
                <a:latin typeface="Arial" pitchFamily="34" charset="0"/>
                <a:cs typeface="Arial" pitchFamily="34" charset="0"/>
              </a:rPr>
              <a:t>: C++, Java, .</a:t>
            </a:r>
            <a:r>
              <a:rPr lang="en-US" dirty="0" smtClean="0">
                <a:latin typeface="Arial" pitchFamily="34" charset="0"/>
                <a:cs typeface="Arial" pitchFamily="34" charset="0"/>
              </a:rPr>
              <a:t>NET, Python</a:t>
            </a:r>
            <a:r>
              <a:rPr lang="en-US" dirty="0">
                <a:latin typeface="Arial" pitchFamily="34" charset="0"/>
                <a:cs typeface="Arial" pitchFamily="34" charset="0"/>
              </a:rPr>
              <a:t>, </a:t>
            </a:r>
            <a:r>
              <a:rPr lang="en-US" dirty="0" smtClean="0">
                <a:latin typeface="Arial" pitchFamily="34" charset="0"/>
                <a:cs typeface="Arial" pitchFamily="34" charset="0"/>
              </a:rPr>
              <a:t>etc</a:t>
            </a:r>
            <a:r>
              <a:rPr lang="en-US" dirty="0">
                <a:latin typeface="Arial" pitchFamily="34" charset="0"/>
                <a:cs typeface="Arial" pitchFamily="34" charset="0"/>
              </a:rPr>
              <a:t>. </a:t>
            </a:r>
          </a:p>
          <a:p>
            <a:pPr marL="285750" indent="-285750">
              <a:buFont typeface="Wingdings" panose="05000000000000000000" pitchFamily="2" charset="2"/>
              <a:buChar char="§"/>
            </a:pPr>
            <a:endParaRPr lang="en-US" sz="1400" dirty="0">
              <a:latin typeface="Arial" pitchFamily="34" charset="0"/>
              <a:cs typeface="Arial" pitchFamily="34" charset="0"/>
            </a:endParaRPr>
          </a:p>
          <a:p>
            <a:pPr marL="285750" indent="-285750">
              <a:buFont typeface="Wingdings" panose="05000000000000000000" pitchFamily="2" charset="2"/>
              <a:buChar char="§"/>
            </a:pPr>
            <a:r>
              <a:rPr lang="en-US" dirty="0">
                <a:latin typeface="Arial" pitchFamily="34" charset="0"/>
                <a:cs typeface="Arial" pitchFamily="34" charset="0"/>
              </a:rPr>
              <a:t>Need to translate analytics to </a:t>
            </a:r>
            <a:r>
              <a:rPr lang="en-US" b="1" dirty="0">
                <a:latin typeface="Arial" pitchFamily="34" charset="0"/>
                <a:cs typeface="Arial" pitchFamily="34" charset="0"/>
              </a:rPr>
              <a:t>production</a:t>
            </a:r>
            <a:r>
              <a:rPr lang="en-US" dirty="0">
                <a:latin typeface="Arial" pitchFamily="34" charset="0"/>
                <a:cs typeface="Arial" pitchFamily="34" charset="0"/>
              </a:rPr>
              <a:t> </a:t>
            </a:r>
            <a:r>
              <a:rPr lang="en-US" b="1" dirty="0">
                <a:latin typeface="Arial" pitchFamily="34" charset="0"/>
                <a:cs typeface="Arial" pitchFamily="34" charset="0"/>
              </a:rPr>
              <a:t>environment</a:t>
            </a:r>
            <a:r>
              <a:rPr lang="en-US" dirty="0">
                <a:latin typeface="Arial" pitchFamily="34" charset="0"/>
                <a:cs typeface="Arial" pitchFamily="34" charset="0"/>
              </a:rPr>
              <a:t> </a:t>
            </a:r>
          </a:p>
          <a:p>
            <a:endParaRPr lang="en-US" dirty="0">
              <a:latin typeface="Arial" pitchFamily="34" charset="0"/>
              <a:cs typeface="Arial" pitchFamily="34" charset="0"/>
            </a:endParaRPr>
          </a:p>
        </p:txBody>
      </p:sp>
      <p:sp>
        <p:nvSpPr>
          <p:cNvPr id="102" name="Rounded Rectangle 101"/>
          <p:cNvSpPr/>
          <p:nvPr/>
        </p:nvSpPr>
        <p:spPr>
          <a:xfrm>
            <a:off x="3873249" y="1861483"/>
            <a:ext cx="3457375" cy="399779"/>
          </a:xfrm>
          <a:prstGeom prst="round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t"/>
          <a:lstStyle/>
          <a:p>
            <a:r>
              <a:rPr lang="en-US" sz="2000" b="1" dirty="0">
                <a:solidFill>
                  <a:srgbClr val="095289"/>
                </a:solidFill>
                <a:latin typeface="Arial" pitchFamily="34" charset="0"/>
                <a:cs typeface="Arial" pitchFamily="34" charset="0"/>
              </a:rPr>
              <a:t>Challenges</a:t>
            </a:r>
            <a:r>
              <a:rPr lang="en-US" sz="1400" b="1" dirty="0">
                <a:solidFill>
                  <a:srgbClr val="095289"/>
                </a:solidFill>
                <a:latin typeface="Arial" pitchFamily="34" charset="0"/>
                <a:cs typeface="Arial" pitchFamily="34" charset="0"/>
              </a:rPr>
              <a:t> </a:t>
            </a:r>
          </a:p>
        </p:txBody>
      </p:sp>
    </p:spTree>
    <p:extLst>
      <p:ext uri="{BB962C8B-B14F-4D97-AF65-F5344CB8AC3E}">
        <p14:creationId xmlns:p14="http://schemas.microsoft.com/office/powerpoint/2010/main" val="21012874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500"/>
                                        <p:tgtEl>
                                          <p:spTgt spid="1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1">
                                            <p:txEl>
                                              <p:pRg st="2" end="2"/>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1">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1">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1">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1">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1">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p:bldP spid="10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Freeform 93"/>
          <p:cNvSpPr/>
          <p:nvPr/>
        </p:nvSpPr>
        <p:spPr>
          <a:xfrm>
            <a:off x="2067014" y="2255168"/>
            <a:ext cx="1494498" cy="221727"/>
          </a:xfrm>
          <a:custGeom>
            <a:avLst/>
            <a:gdLst>
              <a:gd name="connsiteX0" fmla="*/ 1611443 w 1611443"/>
              <a:gd name="connsiteY0" fmla="*/ 0 h 524656"/>
              <a:gd name="connsiteX1" fmla="*/ 0 w 1611443"/>
              <a:gd name="connsiteY1" fmla="*/ 0 h 524656"/>
              <a:gd name="connsiteX2" fmla="*/ 0 w 1611443"/>
              <a:gd name="connsiteY2" fmla="*/ 524656 h 524656"/>
            </a:gdLst>
            <a:ahLst/>
            <a:cxnLst>
              <a:cxn ang="0">
                <a:pos x="connsiteX0" y="connsiteY0"/>
              </a:cxn>
              <a:cxn ang="0">
                <a:pos x="connsiteX1" y="connsiteY1"/>
              </a:cxn>
              <a:cxn ang="0">
                <a:pos x="connsiteX2" y="connsiteY2"/>
              </a:cxn>
            </a:cxnLst>
            <a:rect l="l" t="t" r="r" b="b"/>
            <a:pathLst>
              <a:path w="1611443" h="524656">
                <a:moveTo>
                  <a:pt x="1611443" y="0"/>
                </a:moveTo>
                <a:lnTo>
                  <a:pt x="0" y="0"/>
                </a:lnTo>
                <a:lnTo>
                  <a:pt x="0" y="524656"/>
                </a:lnTo>
              </a:path>
            </a:pathLst>
          </a:custGeom>
          <a:ln w="2857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ounded Rectangle 53"/>
          <p:cNvSpPr/>
          <p:nvPr/>
        </p:nvSpPr>
        <p:spPr bwMode="auto">
          <a:xfrm>
            <a:off x="7772400" y="2636168"/>
            <a:ext cx="1554480" cy="118872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a:latin typeface="Arial" pitchFamily="34" charset="0"/>
              <a:cs typeface="Arial" pitchFamily="34" charset="0"/>
            </a:endParaRPr>
          </a:p>
        </p:txBody>
      </p:sp>
      <p:sp>
        <p:nvSpPr>
          <p:cNvPr id="52" name="Rounded Rectangle 51"/>
          <p:cNvSpPr/>
          <p:nvPr/>
        </p:nvSpPr>
        <p:spPr bwMode="auto">
          <a:xfrm>
            <a:off x="3605808" y="1340768"/>
            <a:ext cx="2590800" cy="2667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a:latin typeface="Arial" pitchFamily="34" charset="0"/>
              <a:cs typeface="Arial" pitchFamily="34" charset="0"/>
            </a:endParaRPr>
          </a:p>
        </p:txBody>
      </p:sp>
      <p:grpSp>
        <p:nvGrpSpPr>
          <p:cNvPr id="5" name="Group 52"/>
          <p:cNvGrpSpPr/>
          <p:nvPr/>
        </p:nvGrpSpPr>
        <p:grpSpPr>
          <a:xfrm>
            <a:off x="3773686" y="1493168"/>
            <a:ext cx="2255044" cy="477838"/>
            <a:chOff x="3446066" y="1247930"/>
            <a:chExt cx="2255044" cy="477838"/>
          </a:xfrm>
        </p:grpSpPr>
        <p:sp>
          <p:nvSpPr>
            <p:cNvPr id="90" name="Rectangle 51"/>
            <p:cNvSpPr>
              <a:spLocks noChangeArrowheads="1"/>
            </p:cNvSpPr>
            <p:nvPr/>
          </p:nvSpPr>
          <p:spPr bwMode="auto">
            <a:xfrm>
              <a:off x="3446860" y="1560800"/>
              <a:ext cx="2254250" cy="164968"/>
            </a:xfrm>
            <a:prstGeom prst="rect">
              <a:avLst/>
            </a:prstGeom>
            <a:gradFill rotWithShape="1">
              <a:gsLst>
                <a:gs pos="0">
                  <a:srgbClr val="154F8F"/>
                </a:gs>
                <a:gs pos="50000">
                  <a:srgbClr val="6A8FB8"/>
                </a:gs>
                <a:gs pos="100000">
                  <a:srgbClr val="154F8F"/>
                </a:gs>
              </a:gsLst>
              <a:lin ang="0" scaled="1"/>
            </a:gradFill>
            <a:ln w="9525">
              <a:noFill/>
              <a:miter lim="800000"/>
              <a:headEnd/>
              <a:tailEnd/>
            </a:ln>
          </p:spPr>
          <p:txBody>
            <a:bodyPr wrap="none" anchor="ctr"/>
            <a:lstStyle/>
            <a:p>
              <a:endParaRPr lang="en-US"/>
            </a:p>
          </p:txBody>
        </p:sp>
        <p:sp>
          <p:nvSpPr>
            <p:cNvPr id="91" name="AutoShape 52"/>
            <p:cNvSpPr>
              <a:spLocks noChangeArrowheads="1"/>
            </p:cNvSpPr>
            <p:nvPr/>
          </p:nvSpPr>
          <p:spPr bwMode="auto">
            <a:xfrm flipV="1">
              <a:off x="3450035" y="1247930"/>
              <a:ext cx="2247900" cy="310026"/>
            </a:xfrm>
            <a:custGeom>
              <a:avLst/>
              <a:gdLst>
                <a:gd name="T0" fmla="*/ 1312 w 21600"/>
                <a:gd name="T1" fmla="*/ 109 h 21600"/>
                <a:gd name="T2" fmla="*/ 708 w 21600"/>
                <a:gd name="T3" fmla="*/ 218 h 21600"/>
                <a:gd name="T4" fmla="*/ 104 w 21600"/>
                <a:gd name="T5" fmla="*/ 109 h 21600"/>
                <a:gd name="T6" fmla="*/ 708 w 21600"/>
                <a:gd name="T7" fmla="*/ 0 h 21600"/>
                <a:gd name="T8" fmla="*/ 0 60000 65536"/>
                <a:gd name="T9" fmla="*/ 0 60000 65536"/>
                <a:gd name="T10" fmla="*/ 0 60000 65536"/>
                <a:gd name="T11" fmla="*/ 0 60000 65536"/>
                <a:gd name="T12" fmla="*/ 3386 w 21600"/>
                <a:gd name="T13" fmla="*/ 3369 h 21600"/>
                <a:gd name="T14" fmla="*/ 18214 w 21600"/>
                <a:gd name="T15" fmla="*/ 18231 h 21600"/>
              </a:gdLst>
              <a:ahLst/>
              <a:cxnLst>
                <a:cxn ang="T8">
                  <a:pos x="T0" y="T1"/>
                </a:cxn>
                <a:cxn ang="T9">
                  <a:pos x="T2" y="T3"/>
                </a:cxn>
                <a:cxn ang="T10">
                  <a:pos x="T4" y="T5"/>
                </a:cxn>
                <a:cxn ang="T11">
                  <a:pos x="T6" y="T7"/>
                </a:cxn>
              </a:cxnLst>
              <a:rect l="T12" t="T13" r="T14" b="T15"/>
              <a:pathLst>
                <a:path w="21600" h="21600">
                  <a:moveTo>
                    <a:pt x="0" y="0"/>
                  </a:moveTo>
                  <a:lnTo>
                    <a:pt x="3168" y="21600"/>
                  </a:lnTo>
                  <a:lnTo>
                    <a:pt x="18432" y="21600"/>
                  </a:lnTo>
                  <a:lnTo>
                    <a:pt x="21600" y="0"/>
                  </a:lnTo>
                  <a:close/>
                </a:path>
              </a:pathLst>
            </a:custGeom>
            <a:gradFill rotWithShape="1">
              <a:gsLst>
                <a:gs pos="0">
                  <a:srgbClr val="6A8FB8"/>
                </a:gs>
                <a:gs pos="100000">
                  <a:srgbClr val="154F8F"/>
                </a:gs>
              </a:gsLst>
              <a:lin ang="5400000" scaled="1"/>
            </a:gradFill>
            <a:ln w="9525" algn="ctr">
              <a:noFill/>
              <a:miter lim="800000"/>
              <a:headEnd/>
              <a:tailEnd/>
            </a:ln>
          </p:spPr>
          <p:txBody>
            <a:bodyPr rot="10800000" wrap="none" anchor="ctr"/>
            <a:lstStyle/>
            <a:p>
              <a:endParaRPr lang="en-US"/>
            </a:p>
          </p:txBody>
        </p:sp>
        <p:sp>
          <p:nvSpPr>
            <p:cNvPr id="92" name="Line 53"/>
            <p:cNvSpPr>
              <a:spLocks noChangeShapeType="1"/>
            </p:cNvSpPr>
            <p:nvPr/>
          </p:nvSpPr>
          <p:spPr bwMode="auto">
            <a:xfrm>
              <a:off x="3446066" y="1560800"/>
              <a:ext cx="2254250" cy="1422"/>
            </a:xfrm>
            <a:prstGeom prst="line">
              <a:avLst/>
            </a:prstGeom>
            <a:noFill/>
            <a:ln w="19050">
              <a:solidFill>
                <a:srgbClr val="CCDCF0"/>
              </a:solidFill>
              <a:round/>
              <a:headEnd/>
              <a:tailEnd/>
            </a:ln>
          </p:spPr>
          <p:txBody>
            <a:bodyPr/>
            <a:lstStyle/>
            <a:p>
              <a:endParaRPr lang="en-US"/>
            </a:p>
          </p:txBody>
        </p:sp>
        <p:pic>
          <p:nvPicPr>
            <p:cNvPr id="89" name="Picture 54"/>
            <p:cNvPicPr>
              <a:picLocks noChangeArrowheads="1"/>
            </p:cNvPicPr>
            <p:nvPr/>
          </p:nvPicPr>
          <p:blipFill>
            <a:blip r:embed="rId4" cstate="print"/>
            <a:srcRect/>
            <a:stretch>
              <a:fillRect/>
            </a:stretch>
          </p:blipFill>
          <p:spPr bwMode="auto">
            <a:xfrm>
              <a:off x="3972323" y="1293968"/>
              <a:ext cx="1203325" cy="236538"/>
            </a:xfrm>
            <a:prstGeom prst="rect">
              <a:avLst/>
            </a:prstGeom>
            <a:noFill/>
            <a:ln w="9525">
              <a:noFill/>
              <a:miter lim="800000"/>
              <a:headEnd/>
              <a:tailEnd/>
            </a:ln>
          </p:spPr>
        </p:pic>
      </p:grpSp>
      <p:cxnSp>
        <p:nvCxnSpPr>
          <p:cNvPr id="76" name="Straight Arrow Connector 75"/>
          <p:cNvCxnSpPr/>
          <p:nvPr/>
        </p:nvCxnSpPr>
        <p:spPr>
          <a:xfrm rot="5400000">
            <a:off x="8375174" y="4031543"/>
            <a:ext cx="320040" cy="1588"/>
          </a:xfrm>
          <a:prstGeom prst="straightConnector1">
            <a:avLst/>
          </a:prstGeom>
          <a:ln w="2857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55"/>
          <p:cNvGrpSpPr/>
          <p:nvPr/>
        </p:nvGrpSpPr>
        <p:grpSpPr>
          <a:xfrm>
            <a:off x="7853003" y="2692297"/>
            <a:ext cx="1393277" cy="1076462"/>
            <a:chOff x="3733800" y="1828800"/>
            <a:chExt cx="1857703" cy="1435283"/>
          </a:xfrm>
        </p:grpSpPr>
        <p:pic>
          <p:nvPicPr>
            <p:cNvPr id="57" name="Picture 56" descr="graph3.png"/>
            <p:cNvPicPr>
              <a:picLocks noChangeAspect="1"/>
            </p:cNvPicPr>
            <p:nvPr/>
          </p:nvPicPr>
          <p:blipFill>
            <a:blip r:embed="rId5" cstate="print"/>
            <a:stretch>
              <a:fillRect/>
            </a:stretch>
          </p:blipFill>
          <p:spPr>
            <a:xfrm>
              <a:off x="3733800" y="1828800"/>
              <a:ext cx="1024689" cy="673283"/>
            </a:xfrm>
            <a:prstGeom prst="rect">
              <a:avLst/>
            </a:prstGeom>
            <a:effectLst>
              <a:outerShdw blurRad="63500" dist="63500" dir="2700000" sx="95000" sy="95000" algn="tl" rotWithShape="0">
                <a:prstClr val="black">
                  <a:alpha val="40000"/>
                </a:prstClr>
              </a:outerShdw>
            </a:effectLst>
          </p:spPr>
        </p:pic>
        <p:pic>
          <p:nvPicPr>
            <p:cNvPr id="58" name="Picture 57" descr="graph3.png"/>
            <p:cNvPicPr>
              <a:picLocks noChangeAspect="1"/>
            </p:cNvPicPr>
            <p:nvPr/>
          </p:nvPicPr>
          <p:blipFill>
            <a:blip r:embed="rId6" cstate="print"/>
            <a:stretch>
              <a:fillRect/>
            </a:stretch>
          </p:blipFill>
          <p:spPr>
            <a:xfrm>
              <a:off x="4572000" y="2121083"/>
              <a:ext cx="1019503" cy="665424"/>
            </a:xfrm>
            <a:prstGeom prst="rect">
              <a:avLst/>
            </a:prstGeom>
            <a:effectLst>
              <a:outerShdw blurRad="63500" dist="63500" dir="2700000" sx="95000" sy="95000" algn="tl" rotWithShape="0">
                <a:prstClr val="black">
                  <a:alpha val="40000"/>
                </a:prstClr>
              </a:outerShdw>
            </a:effectLst>
          </p:spPr>
        </p:pic>
        <p:pic>
          <p:nvPicPr>
            <p:cNvPr id="59" name="Picture 58" descr="graph3.png"/>
            <p:cNvPicPr>
              <a:picLocks noChangeAspect="1"/>
            </p:cNvPicPr>
            <p:nvPr/>
          </p:nvPicPr>
          <p:blipFill>
            <a:blip r:embed="rId7" cstate="print"/>
            <a:stretch>
              <a:fillRect/>
            </a:stretch>
          </p:blipFill>
          <p:spPr>
            <a:xfrm>
              <a:off x="3886200" y="2591309"/>
              <a:ext cx="1024687" cy="672774"/>
            </a:xfrm>
            <a:prstGeom prst="rect">
              <a:avLst/>
            </a:prstGeom>
            <a:effectLst>
              <a:outerShdw blurRad="63500" dist="63500" dir="2700000" sx="95000" sy="95000" algn="tl" rotWithShape="0">
                <a:prstClr val="black">
                  <a:alpha val="40000"/>
                </a:prstClr>
              </a:outerShdw>
            </a:effectLst>
          </p:spPr>
        </p:pic>
      </p:grpSp>
      <p:sp>
        <p:nvSpPr>
          <p:cNvPr id="53" name="Freeform 52"/>
          <p:cNvSpPr/>
          <p:nvPr/>
        </p:nvSpPr>
        <p:spPr>
          <a:xfrm flipH="1">
            <a:off x="6342108" y="2221857"/>
            <a:ext cx="2206053" cy="273561"/>
          </a:xfrm>
          <a:custGeom>
            <a:avLst/>
            <a:gdLst>
              <a:gd name="connsiteX0" fmla="*/ 1611443 w 1611443"/>
              <a:gd name="connsiteY0" fmla="*/ 0 h 524656"/>
              <a:gd name="connsiteX1" fmla="*/ 0 w 1611443"/>
              <a:gd name="connsiteY1" fmla="*/ 0 h 524656"/>
              <a:gd name="connsiteX2" fmla="*/ 0 w 1611443"/>
              <a:gd name="connsiteY2" fmla="*/ 524656 h 524656"/>
            </a:gdLst>
            <a:ahLst/>
            <a:cxnLst>
              <a:cxn ang="0">
                <a:pos x="connsiteX0" y="connsiteY0"/>
              </a:cxn>
              <a:cxn ang="0">
                <a:pos x="connsiteX1" y="connsiteY1"/>
              </a:cxn>
              <a:cxn ang="0">
                <a:pos x="connsiteX2" y="connsiteY2"/>
              </a:cxn>
            </a:cxnLst>
            <a:rect l="l" t="t" r="r" b="b"/>
            <a:pathLst>
              <a:path w="1611443" h="524656">
                <a:moveTo>
                  <a:pt x="1611443" y="0"/>
                </a:moveTo>
                <a:lnTo>
                  <a:pt x="0" y="0"/>
                </a:lnTo>
                <a:lnTo>
                  <a:pt x="0" y="524656"/>
                </a:lnTo>
              </a:path>
            </a:pathLst>
          </a:custGeom>
          <a:ln w="2857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p:cNvGrpSpPr/>
          <p:nvPr/>
        </p:nvGrpSpPr>
        <p:grpSpPr>
          <a:xfrm>
            <a:off x="3990526" y="2331369"/>
            <a:ext cx="1857703" cy="1435283"/>
            <a:chOff x="3639015" y="3634765"/>
            <a:chExt cx="1857703" cy="1435283"/>
          </a:xfrm>
        </p:grpSpPr>
        <p:pic>
          <p:nvPicPr>
            <p:cNvPr id="46" name="Picture 45" descr="graph3.png"/>
            <p:cNvPicPr>
              <a:picLocks noChangeAspect="1"/>
            </p:cNvPicPr>
            <p:nvPr/>
          </p:nvPicPr>
          <p:blipFill>
            <a:blip r:embed="rId5" cstate="print"/>
            <a:stretch>
              <a:fillRect/>
            </a:stretch>
          </p:blipFill>
          <p:spPr>
            <a:xfrm>
              <a:off x="3639015" y="3634765"/>
              <a:ext cx="1024689" cy="673283"/>
            </a:xfrm>
            <a:prstGeom prst="rect">
              <a:avLst/>
            </a:prstGeom>
            <a:effectLst>
              <a:outerShdw blurRad="63500" dist="63500" dir="2700000" sx="95000" sy="95000" algn="tl" rotWithShape="0">
                <a:prstClr val="black">
                  <a:alpha val="40000"/>
                </a:prstClr>
              </a:outerShdw>
            </a:effectLst>
          </p:spPr>
        </p:pic>
        <p:pic>
          <p:nvPicPr>
            <p:cNvPr id="47" name="Picture 46" descr="graph3.png"/>
            <p:cNvPicPr>
              <a:picLocks noChangeAspect="1"/>
            </p:cNvPicPr>
            <p:nvPr/>
          </p:nvPicPr>
          <p:blipFill>
            <a:blip r:embed="rId6" cstate="print"/>
            <a:stretch>
              <a:fillRect/>
            </a:stretch>
          </p:blipFill>
          <p:spPr>
            <a:xfrm>
              <a:off x="4477215" y="3927048"/>
              <a:ext cx="1019503" cy="665424"/>
            </a:xfrm>
            <a:prstGeom prst="rect">
              <a:avLst/>
            </a:prstGeom>
            <a:effectLst>
              <a:outerShdw blurRad="63500" dist="63500" dir="2700000" sx="95000" sy="95000" algn="tl" rotWithShape="0">
                <a:prstClr val="black">
                  <a:alpha val="40000"/>
                </a:prstClr>
              </a:outerShdw>
            </a:effectLst>
          </p:spPr>
        </p:pic>
        <p:pic>
          <p:nvPicPr>
            <p:cNvPr id="48" name="Picture 47" descr="graph3.png"/>
            <p:cNvPicPr>
              <a:picLocks noChangeAspect="1"/>
            </p:cNvPicPr>
            <p:nvPr/>
          </p:nvPicPr>
          <p:blipFill>
            <a:blip r:embed="rId7" cstate="print"/>
            <a:stretch>
              <a:fillRect/>
            </a:stretch>
          </p:blipFill>
          <p:spPr>
            <a:xfrm>
              <a:off x="3791415" y="4397274"/>
              <a:ext cx="1024687" cy="672774"/>
            </a:xfrm>
            <a:prstGeom prst="rect">
              <a:avLst/>
            </a:prstGeom>
            <a:effectLst>
              <a:outerShdw blurRad="63500" dist="63500" dir="2700000" sx="95000" sy="95000" algn="tl" rotWithShape="0">
                <a:prstClr val="black">
                  <a:alpha val="40000"/>
                </a:prstClr>
              </a:outerShdw>
            </a:effectLst>
          </p:spPr>
        </p:pic>
      </p:grpSp>
      <p:pic>
        <p:nvPicPr>
          <p:cNvPr id="88" name="Picture 87" descr="graph3.png"/>
          <p:cNvPicPr>
            <a:picLocks noChangeAspect="1"/>
          </p:cNvPicPr>
          <p:nvPr/>
        </p:nvPicPr>
        <p:blipFill>
          <a:blip r:embed="rId5" cstate="print"/>
          <a:stretch>
            <a:fillRect/>
          </a:stretch>
        </p:blipFill>
        <p:spPr>
          <a:xfrm>
            <a:off x="3986809" y="2331369"/>
            <a:ext cx="1024689" cy="673283"/>
          </a:xfrm>
          <a:prstGeom prst="rect">
            <a:avLst/>
          </a:prstGeom>
          <a:effectLst>
            <a:outerShdw blurRad="63500" dist="63500" dir="2700000" sx="95000" sy="95000" algn="tl" rotWithShape="0">
              <a:prstClr val="black">
                <a:alpha val="40000"/>
              </a:prstClr>
            </a:outerShdw>
          </a:effectLst>
        </p:spPr>
      </p:pic>
      <p:pic>
        <p:nvPicPr>
          <p:cNvPr id="93" name="Picture 92" descr="graph3.png"/>
          <p:cNvPicPr>
            <a:picLocks noChangeAspect="1"/>
          </p:cNvPicPr>
          <p:nvPr/>
        </p:nvPicPr>
        <p:blipFill>
          <a:blip r:embed="rId6" cstate="print"/>
          <a:stretch>
            <a:fillRect/>
          </a:stretch>
        </p:blipFill>
        <p:spPr>
          <a:xfrm>
            <a:off x="4825009" y="2623651"/>
            <a:ext cx="1019503" cy="665424"/>
          </a:xfrm>
          <a:prstGeom prst="rect">
            <a:avLst/>
          </a:prstGeom>
          <a:effectLst>
            <a:outerShdw blurRad="63500" dist="63500" dir="2700000" sx="95000" sy="95000" algn="tl" rotWithShape="0">
              <a:prstClr val="black">
                <a:alpha val="40000"/>
              </a:prstClr>
            </a:outerShdw>
          </a:effectLst>
        </p:spPr>
      </p:pic>
      <p:cxnSp>
        <p:nvCxnSpPr>
          <p:cNvPr id="98" name="Straight Arrow Connector 97"/>
          <p:cNvCxnSpPr/>
          <p:nvPr/>
        </p:nvCxnSpPr>
        <p:spPr>
          <a:xfrm rot="5400000">
            <a:off x="4786908" y="2140074"/>
            <a:ext cx="228600" cy="1588"/>
          </a:xfrm>
          <a:prstGeom prst="straightConnector1">
            <a:avLst/>
          </a:prstGeom>
          <a:ln w="2857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50" name="Picture 49" descr="graph3.png"/>
          <p:cNvPicPr>
            <a:picLocks noChangeAspect="1"/>
          </p:cNvPicPr>
          <p:nvPr/>
        </p:nvPicPr>
        <p:blipFill>
          <a:blip r:embed="rId6" cstate="print"/>
          <a:stretch>
            <a:fillRect/>
          </a:stretch>
        </p:blipFill>
        <p:spPr>
          <a:xfrm>
            <a:off x="4825009" y="2621300"/>
            <a:ext cx="1019503" cy="665424"/>
          </a:xfrm>
          <a:prstGeom prst="rect">
            <a:avLst/>
          </a:prstGeom>
          <a:effectLst>
            <a:outerShdw blurRad="63500" dist="63500" dir="2700000" sx="95000" sy="95000" algn="tl" rotWithShape="0">
              <a:prstClr val="black">
                <a:alpha val="40000"/>
              </a:prstClr>
            </a:outerShdw>
          </a:effectLst>
        </p:spPr>
      </p:pic>
      <p:pic>
        <p:nvPicPr>
          <p:cNvPr id="97" name="Picture 96" descr="graph3.png"/>
          <p:cNvPicPr>
            <a:picLocks noChangeAspect="1"/>
          </p:cNvPicPr>
          <p:nvPr/>
        </p:nvPicPr>
        <p:blipFill>
          <a:blip r:embed="rId7" cstate="print"/>
          <a:stretch>
            <a:fillRect/>
          </a:stretch>
        </p:blipFill>
        <p:spPr>
          <a:xfrm>
            <a:off x="4139209" y="3093877"/>
            <a:ext cx="1024687" cy="672774"/>
          </a:xfrm>
          <a:prstGeom prst="rect">
            <a:avLst/>
          </a:prstGeom>
          <a:effectLst>
            <a:outerShdw blurRad="63500" dist="63500" dir="2700000" sx="95000" sy="95000" algn="tl" rotWithShape="0">
              <a:prstClr val="black">
                <a:alpha val="40000"/>
              </a:prstClr>
            </a:outerShdw>
          </a:effectLst>
        </p:spPr>
      </p:pic>
      <p:sp>
        <p:nvSpPr>
          <p:cNvPr id="10" name="Title 9"/>
          <p:cNvSpPr>
            <a:spLocks noGrp="1"/>
          </p:cNvSpPr>
          <p:nvPr>
            <p:ph type="title"/>
          </p:nvPr>
        </p:nvSpPr>
        <p:spPr>
          <a:xfrm>
            <a:off x="1360195" y="280779"/>
            <a:ext cx="10769600" cy="702201"/>
          </a:xfrm>
        </p:spPr>
        <p:txBody>
          <a:bodyPr>
            <a:normAutofit fontScale="90000"/>
          </a:bodyPr>
          <a:lstStyle/>
          <a:p>
            <a:pPr defTabSz="914400"/>
            <a:r>
              <a:rPr lang="nl-NL" dirty="0" err="1"/>
              <a:t>Integrate</a:t>
            </a:r>
            <a:r>
              <a:rPr lang="nl-NL" dirty="0"/>
              <a:t> </a:t>
            </a:r>
            <a:r>
              <a:rPr lang="nl-NL" dirty="0" smtClean="0"/>
              <a:t>Analytics </a:t>
            </a:r>
            <a:r>
              <a:rPr lang="nl-NL" dirty="0" err="1"/>
              <a:t>with</a:t>
            </a:r>
            <a:r>
              <a:rPr lang="nl-NL" dirty="0"/>
              <a:t> </a:t>
            </a:r>
            <a:r>
              <a:rPr lang="nl-NL" dirty="0" smtClean="0"/>
              <a:t>Systems</a:t>
            </a:r>
            <a:r>
              <a:rPr lang="en-US" dirty="0"/>
              <a:t/>
            </a:r>
            <a:br>
              <a:rPr lang="en-US" dirty="0"/>
            </a:br>
            <a:endParaRPr lang="en-US" sz="2000" b="0" i="1" dirty="0"/>
          </a:p>
        </p:txBody>
      </p:sp>
      <p:cxnSp>
        <p:nvCxnSpPr>
          <p:cNvPr id="78" name="Straight Arrow Connector 77"/>
          <p:cNvCxnSpPr/>
          <p:nvPr/>
        </p:nvCxnSpPr>
        <p:spPr>
          <a:xfrm>
            <a:off x="2057400" y="3654540"/>
            <a:ext cx="0" cy="548640"/>
          </a:xfrm>
          <a:prstGeom prst="straightConnector1">
            <a:avLst/>
          </a:prstGeom>
          <a:ln w="2857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6" name="Rounded Rectangle 85"/>
          <p:cNvSpPr/>
          <p:nvPr/>
        </p:nvSpPr>
        <p:spPr bwMode="auto">
          <a:xfrm>
            <a:off x="1187820" y="2636168"/>
            <a:ext cx="1707780" cy="1167654"/>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a:latin typeface="Arial" pitchFamily="34" charset="0"/>
              <a:cs typeface="Arial" pitchFamily="34" charset="0"/>
            </a:endParaRPr>
          </a:p>
        </p:txBody>
      </p:sp>
      <p:pic>
        <p:nvPicPr>
          <p:cNvPr id="87" name="Picture 86" descr="graph3.png"/>
          <p:cNvPicPr>
            <a:picLocks noChangeAspect="1"/>
          </p:cNvPicPr>
          <p:nvPr/>
        </p:nvPicPr>
        <p:blipFill>
          <a:blip r:embed="rId6" cstate="print"/>
          <a:stretch>
            <a:fillRect/>
          </a:stretch>
        </p:blipFill>
        <p:spPr>
          <a:xfrm>
            <a:off x="1420019" y="2828551"/>
            <a:ext cx="1234885" cy="806003"/>
          </a:xfrm>
          <a:prstGeom prst="rect">
            <a:avLst/>
          </a:prstGeom>
          <a:effectLst>
            <a:outerShdw blurRad="63500" dist="63500" dir="2700000" sx="95000" sy="95000" algn="tl" rotWithShape="0">
              <a:prstClr val="black">
                <a:alpha val="40000"/>
              </a:prstClr>
            </a:outerShdw>
          </a:effectLst>
        </p:spPr>
      </p:pic>
      <p:grpSp>
        <p:nvGrpSpPr>
          <p:cNvPr id="13" name="Group 12"/>
          <p:cNvGrpSpPr/>
          <p:nvPr/>
        </p:nvGrpSpPr>
        <p:grpSpPr>
          <a:xfrm>
            <a:off x="6781800" y="5483260"/>
            <a:ext cx="4015217" cy="1258960"/>
            <a:chOff x="6500383" y="5483260"/>
            <a:chExt cx="4015217" cy="1258960"/>
          </a:xfrm>
        </p:grpSpPr>
        <p:sp>
          <p:nvSpPr>
            <p:cNvPr id="511" name="Rounded Rectangle 510"/>
            <p:cNvSpPr/>
            <p:nvPr/>
          </p:nvSpPr>
          <p:spPr>
            <a:xfrm>
              <a:off x="6500383" y="5483260"/>
              <a:ext cx="4015217" cy="1258960"/>
            </a:xfrm>
            <a:prstGeom prst="roundRect">
              <a:avLst/>
            </a:prstGeom>
            <a:solidFill>
              <a:srgbClr val="FFFFFF"/>
            </a:solidFill>
            <a:ln w="38100">
              <a:solidFill>
                <a:srgbClr val="024C84"/>
              </a:solidFill>
            </a:ln>
            <a:effectLst>
              <a:outerShdw blurRad="50800" dist="1143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 name="Group 3"/>
            <p:cNvGrpSpPr/>
            <p:nvPr/>
          </p:nvGrpSpPr>
          <p:grpSpPr>
            <a:xfrm>
              <a:off x="6781800" y="5552651"/>
              <a:ext cx="3377176" cy="1155212"/>
              <a:chOff x="5353501" y="5181600"/>
              <a:chExt cx="3478803" cy="1460499"/>
            </a:xfrm>
          </p:grpSpPr>
          <p:graphicFrame>
            <p:nvGraphicFramePr>
              <p:cNvPr id="223" name="Object 222"/>
              <p:cNvGraphicFramePr>
                <a:graphicFrameLocks noChangeAspect="1"/>
              </p:cNvGraphicFramePr>
              <p:nvPr>
                <p:extLst/>
              </p:nvPr>
            </p:nvGraphicFramePr>
            <p:xfrm>
              <a:off x="6904108" y="5410200"/>
              <a:ext cx="1166776" cy="1183994"/>
            </p:xfrm>
            <a:graphic>
              <a:graphicData uri="http://schemas.openxmlformats.org/presentationml/2006/ole">
                <mc:AlternateContent xmlns:mc="http://schemas.openxmlformats.org/markup-compatibility/2006">
                  <mc:Choice xmlns:v="urn:schemas-microsoft-com:vml" Requires="v">
                    <p:oleObj spid="_x0000_s3822" r:id="rId8" imgW="1828800" imgH="1856160" progId="">
                      <p:embed/>
                    </p:oleObj>
                  </mc:Choice>
                  <mc:Fallback>
                    <p:oleObj r:id="rId8" imgW="1828800" imgH="1856160" progId="">
                      <p:embed/>
                      <p:pic>
                        <p:nvPicPr>
                          <p:cNvPr id="223" name="Object 222"/>
                          <p:cNvPicPr/>
                          <p:nvPr/>
                        </p:nvPicPr>
                        <p:blipFill>
                          <a:blip r:embed="rId9"/>
                          <a:stretch>
                            <a:fillRect/>
                          </a:stretch>
                        </p:blipFill>
                        <p:spPr>
                          <a:xfrm>
                            <a:off x="6904108" y="5410200"/>
                            <a:ext cx="1166776" cy="1183994"/>
                          </a:xfrm>
                          <a:prstGeom prst="rect">
                            <a:avLst/>
                          </a:prstGeom>
                        </p:spPr>
                      </p:pic>
                    </p:oleObj>
                  </mc:Fallback>
                </mc:AlternateContent>
              </a:graphicData>
            </a:graphic>
          </p:graphicFrame>
          <p:graphicFrame>
            <p:nvGraphicFramePr>
              <p:cNvPr id="224" name="Object 223"/>
              <p:cNvGraphicFramePr>
                <a:graphicFrameLocks noChangeAspect="1"/>
              </p:cNvGraphicFramePr>
              <p:nvPr>
                <p:extLst/>
              </p:nvPr>
            </p:nvGraphicFramePr>
            <p:xfrm>
              <a:off x="5353501" y="5409226"/>
              <a:ext cx="992560" cy="1098363"/>
            </p:xfrm>
            <a:graphic>
              <a:graphicData uri="http://schemas.openxmlformats.org/presentationml/2006/ole">
                <mc:AlternateContent xmlns:mc="http://schemas.openxmlformats.org/markup-compatibility/2006">
                  <mc:Choice xmlns:v="urn:schemas-microsoft-com:vml" Requires="v">
                    <p:oleObj spid="_x0000_s3823" r:id="rId10" imgW="3809520" imgH="4215600" progId="">
                      <p:embed/>
                    </p:oleObj>
                  </mc:Choice>
                  <mc:Fallback>
                    <p:oleObj r:id="rId10" imgW="3809520" imgH="4215600" progId="">
                      <p:embed/>
                      <p:pic>
                        <p:nvPicPr>
                          <p:cNvPr id="224" name="Object 223"/>
                          <p:cNvPicPr/>
                          <p:nvPr/>
                        </p:nvPicPr>
                        <p:blipFill>
                          <a:blip r:embed="rId11"/>
                          <a:stretch>
                            <a:fillRect/>
                          </a:stretch>
                        </p:blipFill>
                        <p:spPr>
                          <a:xfrm>
                            <a:off x="5353501" y="5409226"/>
                            <a:ext cx="992560" cy="1098363"/>
                          </a:xfrm>
                          <a:prstGeom prst="rect">
                            <a:avLst/>
                          </a:prstGeom>
                        </p:spPr>
                      </p:pic>
                    </p:oleObj>
                  </mc:Fallback>
                </mc:AlternateContent>
              </a:graphicData>
            </a:graphic>
          </p:graphicFrame>
          <p:grpSp>
            <p:nvGrpSpPr>
              <p:cNvPr id="225" name="Group 224"/>
              <p:cNvGrpSpPr/>
              <p:nvPr/>
            </p:nvGrpSpPr>
            <p:grpSpPr>
              <a:xfrm>
                <a:off x="6252780" y="5861666"/>
                <a:ext cx="879933" cy="779869"/>
                <a:chOff x="1413578" y="5774532"/>
                <a:chExt cx="957510" cy="855664"/>
              </a:xfrm>
            </p:grpSpPr>
            <p:grpSp>
              <p:nvGrpSpPr>
                <p:cNvPr id="226" name="Group 225"/>
                <p:cNvGrpSpPr/>
                <p:nvPr/>
              </p:nvGrpSpPr>
              <p:grpSpPr>
                <a:xfrm>
                  <a:off x="1430589" y="5774532"/>
                  <a:ext cx="940499" cy="842348"/>
                  <a:chOff x="3331029" y="2438400"/>
                  <a:chExt cx="2438400" cy="2209800"/>
                </a:xfrm>
              </p:grpSpPr>
              <p:sp>
                <p:nvSpPr>
                  <p:cNvPr id="228" name="Freeform 5"/>
                  <p:cNvSpPr>
                    <a:spLocks/>
                  </p:cNvSpPr>
                  <p:nvPr/>
                </p:nvSpPr>
                <p:spPr bwMode="auto">
                  <a:xfrm>
                    <a:off x="3429000" y="2438400"/>
                    <a:ext cx="2176571" cy="2209800"/>
                  </a:xfrm>
                  <a:custGeom>
                    <a:avLst/>
                    <a:gdLst>
                      <a:gd name="T0" fmla="*/ 2882 w 2882"/>
                      <a:gd name="T1" fmla="*/ 1622 h 2926"/>
                      <a:gd name="T2" fmla="*/ 2882 w 2882"/>
                      <a:gd name="T3" fmla="*/ 1290 h 2926"/>
                      <a:gd name="T4" fmla="*/ 2836 w 2882"/>
                      <a:gd name="T5" fmla="*/ 1274 h 2926"/>
                      <a:gd name="T6" fmla="*/ 2484 w 2882"/>
                      <a:gd name="T7" fmla="*/ 1158 h 2926"/>
                      <a:gd name="T8" fmla="*/ 2390 w 2882"/>
                      <a:gd name="T9" fmla="*/ 928 h 2926"/>
                      <a:gd name="T10" fmla="*/ 2570 w 2882"/>
                      <a:gd name="T11" fmla="*/ 542 h 2926"/>
                      <a:gd name="T12" fmla="*/ 2340 w 2882"/>
                      <a:gd name="T13" fmla="*/ 306 h 2926"/>
                      <a:gd name="T14" fmla="*/ 2296 w 2882"/>
                      <a:gd name="T15" fmla="*/ 328 h 2926"/>
                      <a:gd name="T16" fmla="*/ 1966 w 2882"/>
                      <a:gd name="T17" fmla="*/ 498 h 2926"/>
                      <a:gd name="T18" fmla="*/ 1740 w 2882"/>
                      <a:gd name="T19" fmla="*/ 404 h 2926"/>
                      <a:gd name="T20" fmla="*/ 1598 w 2882"/>
                      <a:gd name="T21" fmla="*/ 0 h 2926"/>
                      <a:gd name="T22" fmla="*/ 1270 w 2882"/>
                      <a:gd name="T23" fmla="*/ 0 h 2926"/>
                      <a:gd name="T24" fmla="*/ 1256 w 2882"/>
                      <a:gd name="T25" fmla="*/ 48 h 2926"/>
                      <a:gd name="T26" fmla="*/ 1140 w 2882"/>
                      <a:gd name="T27" fmla="*/ 404 h 2926"/>
                      <a:gd name="T28" fmla="*/ 914 w 2882"/>
                      <a:gd name="T29" fmla="*/ 498 h 2926"/>
                      <a:gd name="T30" fmla="*/ 534 w 2882"/>
                      <a:gd name="T31" fmla="*/ 316 h 2926"/>
                      <a:gd name="T32" fmla="*/ 302 w 2882"/>
                      <a:gd name="T33" fmla="*/ 552 h 2926"/>
                      <a:gd name="T34" fmla="*/ 324 w 2882"/>
                      <a:gd name="T35" fmla="*/ 596 h 2926"/>
                      <a:gd name="T36" fmla="*/ 490 w 2882"/>
                      <a:gd name="T37" fmla="*/ 930 h 2926"/>
                      <a:gd name="T38" fmla="*/ 398 w 2882"/>
                      <a:gd name="T39" fmla="*/ 1160 h 2926"/>
                      <a:gd name="T40" fmla="*/ 0 w 2882"/>
                      <a:gd name="T41" fmla="*/ 1304 h 2926"/>
                      <a:gd name="T42" fmla="*/ 0 w 2882"/>
                      <a:gd name="T43" fmla="*/ 1636 h 2926"/>
                      <a:gd name="T44" fmla="*/ 46 w 2882"/>
                      <a:gd name="T45" fmla="*/ 1652 h 2926"/>
                      <a:gd name="T46" fmla="*/ 398 w 2882"/>
                      <a:gd name="T47" fmla="*/ 1768 h 2926"/>
                      <a:gd name="T48" fmla="*/ 492 w 2882"/>
                      <a:gd name="T49" fmla="*/ 1998 h 2926"/>
                      <a:gd name="T50" fmla="*/ 312 w 2882"/>
                      <a:gd name="T51" fmla="*/ 2386 h 2926"/>
                      <a:gd name="T52" fmla="*/ 544 w 2882"/>
                      <a:gd name="T53" fmla="*/ 2620 h 2926"/>
                      <a:gd name="T54" fmla="*/ 586 w 2882"/>
                      <a:gd name="T55" fmla="*/ 2598 h 2926"/>
                      <a:gd name="T56" fmla="*/ 916 w 2882"/>
                      <a:gd name="T57" fmla="*/ 2428 h 2926"/>
                      <a:gd name="T58" fmla="*/ 1142 w 2882"/>
                      <a:gd name="T59" fmla="*/ 2524 h 2926"/>
                      <a:gd name="T60" fmla="*/ 1284 w 2882"/>
                      <a:gd name="T61" fmla="*/ 2926 h 2926"/>
                      <a:gd name="T62" fmla="*/ 1612 w 2882"/>
                      <a:gd name="T63" fmla="*/ 2926 h 2926"/>
                      <a:gd name="T64" fmla="*/ 1628 w 2882"/>
                      <a:gd name="T65" fmla="*/ 2880 h 2926"/>
                      <a:gd name="T66" fmla="*/ 1742 w 2882"/>
                      <a:gd name="T67" fmla="*/ 2524 h 2926"/>
                      <a:gd name="T68" fmla="*/ 1968 w 2882"/>
                      <a:gd name="T69" fmla="*/ 2428 h 2926"/>
                      <a:gd name="T70" fmla="*/ 2348 w 2882"/>
                      <a:gd name="T71" fmla="*/ 2610 h 2926"/>
                      <a:gd name="T72" fmla="*/ 2580 w 2882"/>
                      <a:gd name="T73" fmla="*/ 2376 h 2926"/>
                      <a:gd name="T74" fmla="*/ 2558 w 2882"/>
                      <a:gd name="T75" fmla="*/ 2332 h 2926"/>
                      <a:gd name="T76" fmla="*/ 2392 w 2882"/>
                      <a:gd name="T77" fmla="*/ 1996 h 2926"/>
                      <a:gd name="T78" fmla="*/ 2486 w 2882"/>
                      <a:gd name="T79" fmla="*/ 1768 h 2926"/>
                      <a:gd name="T80" fmla="*/ 2882 w 2882"/>
                      <a:gd name="T81" fmla="*/ 1622 h 2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82" h="2926">
                        <a:moveTo>
                          <a:pt x="2882" y="1622"/>
                        </a:moveTo>
                        <a:lnTo>
                          <a:pt x="2882" y="1290"/>
                        </a:lnTo>
                        <a:lnTo>
                          <a:pt x="2836" y="1274"/>
                        </a:lnTo>
                        <a:lnTo>
                          <a:pt x="2484" y="1158"/>
                        </a:lnTo>
                        <a:lnTo>
                          <a:pt x="2390" y="928"/>
                        </a:lnTo>
                        <a:lnTo>
                          <a:pt x="2570" y="542"/>
                        </a:lnTo>
                        <a:lnTo>
                          <a:pt x="2340" y="306"/>
                        </a:lnTo>
                        <a:lnTo>
                          <a:pt x="2296" y="328"/>
                        </a:lnTo>
                        <a:lnTo>
                          <a:pt x="1966" y="498"/>
                        </a:lnTo>
                        <a:lnTo>
                          <a:pt x="1740" y="404"/>
                        </a:lnTo>
                        <a:lnTo>
                          <a:pt x="1598" y="0"/>
                        </a:lnTo>
                        <a:lnTo>
                          <a:pt x="1270" y="0"/>
                        </a:lnTo>
                        <a:lnTo>
                          <a:pt x="1256" y="48"/>
                        </a:lnTo>
                        <a:lnTo>
                          <a:pt x="1140" y="404"/>
                        </a:lnTo>
                        <a:lnTo>
                          <a:pt x="914" y="498"/>
                        </a:lnTo>
                        <a:lnTo>
                          <a:pt x="534" y="316"/>
                        </a:lnTo>
                        <a:lnTo>
                          <a:pt x="302" y="552"/>
                        </a:lnTo>
                        <a:lnTo>
                          <a:pt x="324" y="596"/>
                        </a:lnTo>
                        <a:lnTo>
                          <a:pt x="490" y="930"/>
                        </a:lnTo>
                        <a:lnTo>
                          <a:pt x="398" y="1160"/>
                        </a:lnTo>
                        <a:lnTo>
                          <a:pt x="0" y="1304"/>
                        </a:lnTo>
                        <a:lnTo>
                          <a:pt x="0" y="1636"/>
                        </a:lnTo>
                        <a:lnTo>
                          <a:pt x="46" y="1652"/>
                        </a:lnTo>
                        <a:lnTo>
                          <a:pt x="398" y="1768"/>
                        </a:lnTo>
                        <a:lnTo>
                          <a:pt x="492" y="1998"/>
                        </a:lnTo>
                        <a:lnTo>
                          <a:pt x="312" y="2386"/>
                        </a:lnTo>
                        <a:lnTo>
                          <a:pt x="544" y="2620"/>
                        </a:lnTo>
                        <a:lnTo>
                          <a:pt x="586" y="2598"/>
                        </a:lnTo>
                        <a:lnTo>
                          <a:pt x="916" y="2428"/>
                        </a:lnTo>
                        <a:lnTo>
                          <a:pt x="1142" y="2524"/>
                        </a:lnTo>
                        <a:lnTo>
                          <a:pt x="1284" y="2926"/>
                        </a:lnTo>
                        <a:lnTo>
                          <a:pt x="1612" y="2926"/>
                        </a:lnTo>
                        <a:lnTo>
                          <a:pt x="1628" y="2880"/>
                        </a:lnTo>
                        <a:lnTo>
                          <a:pt x="1742" y="2524"/>
                        </a:lnTo>
                        <a:lnTo>
                          <a:pt x="1968" y="2428"/>
                        </a:lnTo>
                        <a:lnTo>
                          <a:pt x="2348" y="2610"/>
                        </a:lnTo>
                        <a:lnTo>
                          <a:pt x="2580" y="2376"/>
                        </a:lnTo>
                        <a:lnTo>
                          <a:pt x="2558" y="2332"/>
                        </a:lnTo>
                        <a:lnTo>
                          <a:pt x="2392" y="1996"/>
                        </a:lnTo>
                        <a:lnTo>
                          <a:pt x="2486" y="1768"/>
                        </a:lnTo>
                        <a:lnTo>
                          <a:pt x="2882" y="1622"/>
                        </a:lnTo>
                        <a:close/>
                      </a:path>
                    </a:pathLst>
                  </a:custGeom>
                  <a:solidFill>
                    <a:srgbClr val="5384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229" name="TextBox 228"/>
                  <p:cNvSpPr txBox="1"/>
                  <p:nvPr/>
                </p:nvSpPr>
                <p:spPr>
                  <a:xfrm>
                    <a:off x="3331029" y="3081831"/>
                    <a:ext cx="2438400" cy="1063065"/>
                  </a:xfrm>
                  <a:prstGeom prst="rect">
                    <a:avLst/>
                  </a:prstGeom>
                  <a:noFill/>
                </p:spPr>
                <p:txBody>
                  <a:bodyPr wrap="square" rtlCol="0">
                    <a:spAutoFit/>
                  </a:bodyPr>
                  <a:lstStyle/>
                  <a:p>
                    <a:pPr lvl="0" algn="ctr" eaLnBrk="0" fontAlgn="base" hangingPunct="0">
                      <a:spcBef>
                        <a:spcPct val="0"/>
                      </a:spcBef>
                      <a:spcAft>
                        <a:spcPct val="0"/>
                      </a:spcAft>
                    </a:pPr>
                    <a:r>
                      <a:rPr lang="en-US" altLang="en-US" sz="900" b="1" dirty="0">
                        <a:solidFill>
                          <a:srgbClr val="FFFFFF"/>
                        </a:solidFill>
                      </a:rPr>
                      <a:t>MATLAB</a:t>
                    </a:r>
                  </a:p>
                  <a:p>
                    <a:pPr lvl="0" algn="ctr" eaLnBrk="0" fontAlgn="base" hangingPunct="0">
                      <a:spcBef>
                        <a:spcPct val="0"/>
                      </a:spcBef>
                      <a:spcAft>
                        <a:spcPct val="0"/>
                      </a:spcAft>
                    </a:pPr>
                    <a:r>
                      <a:rPr lang="en-US" altLang="en-US" sz="900" b="1" dirty="0">
                        <a:solidFill>
                          <a:srgbClr val="FFFFFF"/>
                        </a:solidFill>
                      </a:rPr>
                      <a:t>Runtime</a:t>
                    </a:r>
                  </a:p>
                </p:txBody>
              </p:sp>
            </p:grpSp>
            <p:pic>
              <p:nvPicPr>
                <p:cNvPr id="227" name="Picture 226"/>
                <p:cNvPicPr>
                  <a:picLocks noChangeAspect="1"/>
                </p:cNvPicPr>
                <p:nvPr/>
              </p:nvPicPr>
              <p:blipFill>
                <a:blip r:embed="rId12" cstate="email">
                  <a:extLst>
                    <a:ext uri="{BEBA8EAE-BF5A-486C-A8C5-ECC9F3942E4B}">
                      <a14:imgProps xmlns:a14="http://schemas.microsoft.com/office/drawing/2010/main">
                        <a14:imgLayer r:embed="rId13">
                          <a14:imgEffect>
                            <a14:backgroundRemoval t="1389" b="99306" l="0" r="100000"/>
                          </a14:imgEffect>
                        </a14:imgLayer>
                      </a14:imgProps>
                    </a:ext>
                    <a:ext uri="{28A0092B-C50C-407E-A947-70E740481C1C}">
                      <a14:useLocalDpi xmlns:a14="http://schemas.microsoft.com/office/drawing/2010/main"/>
                    </a:ext>
                  </a:extLst>
                </a:blip>
                <a:stretch>
                  <a:fillRect/>
                </a:stretch>
              </p:blipFill>
              <p:spPr>
                <a:xfrm>
                  <a:off x="1413578" y="6359263"/>
                  <a:ext cx="304799" cy="270933"/>
                </a:xfrm>
                <a:prstGeom prst="rect">
                  <a:avLst/>
                </a:prstGeom>
              </p:spPr>
            </p:pic>
          </p:grpSp>
          <p:graphicFrame>
            <p:nvGraphicFramePr>
              <p:cNvPr id="230" name="Object 229"/>
              <p:cNvGraphicFramePr>
                <a:graphicFrameLocks noChangeAspect="1"/>
              </p:cNvGraphicFramePr>
              <p:nvPr>
                <p:extLst/>
              </p:nvPr>
            </p:nvGraphicFramePr>
            <p:xfrm>
              <a:off x="8123310" y="5181602"/>
              <a:ext cx="700881" cy="698497"/>
            </p:xfrm>
            <a:graphic>
              <a:graphicData uri="http://schemas.openxmlformats.org/presentationml/2006/ole">
                <mc:AlternateContent xmlns:mc="http://schemas.openxmlformats.org/markup-compatibility/2006">
                  <mc:Choice xmlns:v="urn:schemas-microsoft-com:vml" Requires="v">
                    <p:oleObj spid="_x0000_s3824" r:id="rId14" imgW="3809520" imgH="3796560" progId="">
                      <p:embed/>
                    </p:oleObj>
                  </mc:Choice>
                  <mc:Fallback>
                    <p:oleObj r:id="rId14" imgW="3809520" imgH="3796560" progId="">
                      <p:embed/>
                      <p:pic>
                        <p:nvPicPr>
                          <p:cNvPr id="230" name="Object 229"/>
                          <p:cNvPicPr/>
                          <p:nvPr/>
                        </p:nvPicPr>
                        <p:blipFill>
                          <a:blip r:embed="rId15"/>
                          <a:stretch>
                            <a:fillRect/>
                          </a:stretch>
                        </p:blipFill>
                        <p:spPr>
                          <a:xfrm>
                            <a:off x="8123310" y="5181602"/>
                            <a:ext cx="700881" cy="698497"/>
                          </a:xfrm>
                          <a:prstGeom prst="rect">
                            <a:avLst/>
                          </a:prstGeom>
                        </p:spPr>
                      </p:pic>
                    </p:oleObj>
                  </mc:Fallback>
                </mc:AlternateContent>
              </a:graphicData>
            </a:graphic>
          </p:graphicFrame>
          <p:graphicFrame>
            <p:nvGraphicFramePr>
              <p:cNvPr id="231" name="Object 230"/>
              <p:cNvGraphicFramePr>
                <a:graphicFrameLocks noChangeAspect="1"/>
              </p:cNvGraphicFramePr>
              <p:nvPr>
                <p:extLst/>
              </p:nvPr>
            </p:nvGraphicFramePr>
            <p:xfrm>
              <a:off x="8131423" y="5943602"/>
              <a:ext cx="700881" cy="698497"/>
            </p:xfrm>
            <a:graphic>
              <a:graphicData uri="http://schemas.openxmlformats.org/presentationml/2006/ole">
                <mc:AlternateContent xmlns:mc="http://schemas.openxmlformats.org/markup-compatibility/2006">
                  <mc:Choice xmlns:v="urn:schemas-microsoft-com:vml" Requires="v">
                    <p:oleObj spid="_x0000_s3825" r:id="rId16" imgW="3809520" imgH="3796560" progId="">
                      <p:embed/>
                    </p:oleObj>
                  </mc:Choice>
                  <mc:Fallback>
                    <p:oleObj r:id="rId16" imgW="3809520" imgH="3796560" progId="">
                      <p:embed/>
                      <p:pic>
                        <p:nvPicPr>
                          <p:cNvPr id="231" name="Object 230"/>
                          <p:cNvPicPr/>
                          <p:nvPr/>
                        </p:nvPicPr>
                        <p:blipFill>
                          <a:blip r:embed="rId15"/>
                          <a:stretch>
                            <a:fillRect/>
                          </a:stretch>
                        </p:blipFill>
                        <p:spPr>
                          <a:xfrm>
                            <a:off x="8131423" y="5943602"/>
                            <a:ext cx="700881" cy="698497"/>
                          </a:xfrm>
                          <a:prstGeom prst="rect">
                            <a:avLst/>
                          </a:prstGeom>
                        </p:spPr>
                      </p:pic>
                    </p:oleObj>
                  </mc:Fallback>
                </mc:AlternateContent>
              </a:graphicData>
            </a:graphic>
          </p:graphicFrame>
          <p:cxnSp>
            <p:nvCxnSpPr>
              <p:cNvPr id="232" name="Straight Arrow Connector 231"/>
              <p:cNvCxnSpPr/>
              <p:nvPr/>
            </p:nvCxnSpPr>
            <p:spPr>
              <a:xfrm flipH="1">
                <a:off x="6476043" y="5181600"/>
                <a:ext cx="277255" cy="227624"/>
              </a:xfrm>
              <a:prstGeom prst="straightConnector1">
                <a:avLst/>
              </a:prstGeom>
              <a:ln w="2857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6726145" y="5181600"/>
                <a:ext cx="254165" cy="228600"/>
              </a:xfrm>
              <a:prstGeom prst="straightConnector1">
                <a:avLst/>
              </a:prstGeom>
              <a:ln w="2857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988356" y="4202494"/>
            <a:ext cx="2212044" cy="1157170"/>
            <a:chOff x="1369356" y="4202494"/>
            <a:chExt cx="2212044" cy="1157170"/>
          </a:xfrm>
        </p:grpSpPr>
        <p:grpSp>
          <p:nvGrpSpPr>
            <p:cNvPr id="149" name="Group 148"/>
            <p:cNvGrpSpPr/>
            <p:nvPr/>
          </p:nvGrpSpPr>
          <p:grpSpPr>
            <a:xfrm>
              <a:off x="1387104" y="4601852"/>
              <a:ext cx="612376" cy="757812"/>
              <a:chOff x="4848225" y="4157549"/>
              <a:chExt cx="646113" cy="752475"/>
            </a:xfrm>
            <a:solidFill>
              <a:schemeClr val="accent1">
                <a:lumMod val="50000"/>
              </a:schemeClr>
            </a:solidFill>
          </p:grpSpPr>
          <p:sp>
            <p:nvSpPr>
              <p:cNvPr id="156" name="Freeform 46"/>
              <p:cNvSpPr>
                <a:spLocks/>
              </p:cNvSpPr>
              <p:nvPr/>
            </p:nvSpPr>
            <p:spPr bwMode="auto">
              <a:xfrm>
                <a:off x="4848225" y="4157549"/>
                <a:ext cx="646113" cy="752475"/>
              </a:xfrm>
              <a:custGeom>
                <a:avLst/>
                <a:gdLst>
                  <a:gd name="T0" fmla="*/ 407 w 407"/>
                  <a:gd name="T1" fmla="*/ 341 h 474"/>
                  <a:gd name="T2" fmla="*/ 332 w 407"/>
                  <a:gd name="T3" fmla="*/ 79 h 474"/>
                  <a:gd name="T4" fmla="*/ 328 w 407"/>
                  <a:gd name="T5" fmla="*/ 76 h 474"/>
                  <a:gd name="T6" fmla="*/ 321 w 407"/>
                  <a:gd name="T7" fmla="*/ 75 h 474"/>
                  <a:gd name="T8" fmla="*/ 318 w 407"/>
                  <a:gd name="T9" fmla="*/ 76 h 474"/>
                  <a:gd name="T10" fmla="*/ 314 w 407"/>
                  <a:gd name="T11" fmla="*/ 79 h 474"/>
                  <a:gd name="T12" fmla="*/ 311 w 407"/>
                  <a:gd name="T13" fmla="*/ 82 h 474"/>
                  <a:gd name="T14" fmla="*/ 308 w 407"/>
                  <a:gd name="T15" fmla="*/ 95 h 474"/>
                  <a:gd name="T16" fmla="*/ 307 w 407"/>
                  <a:gd name="T17" fmla="*/ 107 h 474"/>
                  <a:gd name="T18" fmla="*/ 302 w 407"/>
                  <a:gd name="T19" fmla="*/ 119 h 474"/>
                  <a:gd name="T20" fmla="*/ 299 w 407"/>
                  <a:gd name="T21" fmla="*/ 124 h 474"/>
                  <a:gd name="T22" fmla="*/ 289 w 407"/>
                  <a:gd name="T23" fmla="*/ 131 h 474"/>
                  <a:gd name="T24" fmla="*/ 283 w 407"/>
                  <a:gd name="T25" fmla="*/ 133 h 474"/>
                  <a:gd name="T26" fmla="*/ 272 w 407"/>
                  <a:gd name="T27" fmla="*/ 135 h 474"/>
                  <a:gd name="T28" fmla="*/ 261 w 407"/>
                  <a:gd name="T29" fmla="*/ 131 h 474"/>
                  <a:gd name="T30" fmla="*/ 257 w 407"/>
                  <a:gd name="T31" fmla="*/ 128 h 474"/>
                  <a:gd name="T32" fmla="*/ 250 w 407"/>
                  <a:gd name="T33" fmla="*/ 119 h 474"/>
                  <a:gd name="T34" fmla="*/ 247 w 407"/>
                  <a:gd name="T35" fmla="*/ 114 h 474"/>
                  <a:gd name="T36" fmla="*/ 247 w 407"/>
                  <a:gd name="T37" fmla="*/ 102 h 474"/>
                  <a:gd name="T38" fmla="*/ 251 w 407"/>
                  <a:gd name="T39" fmla="*/ 90 h 474"/>
                  <a:gd name="T40" fmla="*/ 254 w 407"/>
                  <a:gd name="T41" fmla="*/ 84 h 474"/>
                  <a:gd name="T42" fmla="*/ 268 w 407"/>
                  <a:gd name="T43" fmla="*/ 72 h 474"/>
                  <a:gd name="T44" fmla="*/ 274 w 407"/>
                  <a:gd name="T45" fmla="*/ 67 h 474"/>
                  <a:gd name="T46" fmla="*/ 279 w 407"/>
                  <a:gd name="T47" fmla="*/ 62 h 474"/>
                  <a:gd name="T48" fmla="*/ 280 w 407"/>
                  <a:gd name="T49" fmla="*/ 56 h 474"/>
                  <a:gd name="T50" fmla="*/ 279 w 407"/>
                  <a:gd name="T51" fmla="*/ 51 h 474"/>
                  <a:gd name="T52" fmla="*/ 275 w 407"/>
                  <a:gd name="T53" fmla="*/ 46 h 474"/>
                  <a:gd name="T54" fmla="*/ 195 w 407"/>
                  <a:gd name="T55" fmla="*/ 0 h 474"/>
                  <a:gd name="T56" fmla="*/ 0 w 407"/>
                  <a:gd name="T57" fmla="*/ 347 h 474"/>
                  <a:gd name="T58" fmla="*/ 273 w 407"/>
                  <a:gd name="T59" fmla="*/ 417 h 474"/>
                  <a:gd name="T60" fmla="*/ 278 w 407"/>
                  <a:gd name="T61" fmla="*/ 415 h 474"/>
                  <a:gd name="T62" fmla="*/ 283 w 407"/>
                  <a:gd name="T63" fmla="*/ 415 h 474"/>
                  <a:gd name="T64" fmla="*/ 292 w 407"/>
                  <a:gd name="T65" fmla="*/ 419 h 474"/>
                  <a:gd name="T66" fmla="*/ 293 w 407"/>
                  <a:gd name="T67" fmla="*/ 425 h 474"/>
                  <a:gd name="T68" fmla="*/ 294 w 407"/>
                  <a:gd name="T69" fmla="*/ 432 h 474"/>
                  <a:gd name="T70" fmla="*/ 297 w 407"/>
                  <a:gd name="T71" fmla="*/ 451 h 474"/>
                  <a:gd name="T72" fmla="*/ 301 w 407"/>
                  <a:gd name="T73" fmla="*/ 458 h 474"/>
                  <a:gd name="T74" fmla="*/ 309 w 407"/>
                  <a:gd name="T75" fmla="*/ 467 h 474"/>
                  <a:gd name="T76" fmla="*/ 321 w 407"/>
                  <a:gd name="T77" fmla="*/ 473 h 474"/>
                  <a:gd name="T78" fmla="*/ 329 w 407"/>
                  <a:gd name="T79" fmla="*/ 474 h 474"/>
                  <a:gd name="T80" fmla="*/ 337 w 407"/>
                  <a:gd name="T81" fmla="*/ 473 h 474"/>
                  <a:gd name="T82" fmla="*/ 344 w 407"/>
                  <a:gd name="T83" fmla="*/ 469 h 474"/>
                  <a:gd name="T84" fmla="*/ 353 w 407"/>
                  <a:gd name="T85" fmla="*/ 462 h 474"/>
                  <a:gd name="T86" fmla="*/ 359 w 407"/>
                  <a:gd name="T87" fmla="*/ 451 h 474"/>
                  <a:gd name="T88" fmla="*/ 360 w 407"/>
                  <a:gd name="T89" fmla="*/ 445 h 474"/>
                  <a:gd name="T90" fmla="*/ 359 w 407"/>
                  <a:gd name="T91" fmla="*/ 432 h 474"/>
                  <a:gd name="T92" fmla="*/ 356 w 407"/>
                  <a:gd name="T93" fmla="*/ 426 h 474"/>
                  <a:gd name="T94" fmla="*/ 348 w 407"/>
                  <a:gd name="T95" fmla="*/ 415 h 474"/>
                  <a:gd name="T96" fmla="*/ 338 w 407"/>
                  <a:gd name="T97" fmla="*/ 406 h 474"/>
                  <a:gd name="T98" fmla="*/ 329 w 407"/>
                  <a:gd name="T99" fmla="*/ 398 h 474"/>
                  <a:gd name="T100" fmla="*/ 328 w 407"/>
                  <a:gd name="T101" fmla="*/ 394 h 474"/>
                  <a:gd name="T102" fmla="*/ 329 w 407"/>
                  <a:gd name="T103" fmla="*/ 389 h 474"/>
                  <a:gd name="T104" fmla="*/ 336 w 407"/>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7" h="474">
                    <a:moveTo>
                      <a:pt x="336" y="382"/>
                    </a:moveTo>
                    <a:lnTo>
                      <a:pt x="407" y="341"/>
                    </a:lnTo>
                    <a:lnTo>
                      <a:pt x="407" y="121"/>
                    </a:lnTo>
                    <a:lnTo>
                      <a:pt x="332" y="79"/>
                    </a:lnTo>
                    <a:lnTo>
                      <a:pt x="332" y="79"/>
                    </a:lnTo>
                    <a:lnTo>
                      <a:pt x="328" y="76"/>
                    </a:lnTo>
                    <a:lnTo>
                      <a:pt x="322" y="75"/>
                    </a:lnTo>
                    <a:lnTo>
                      <a:pt x="321" y="75"/>
                    </a:lnTo>
                    <a:lnTo>
                      <a:pt x="321" y="75"/>
                    </a:lnTo>
                    <a:lnTo>
                      <a:pt x="318" y="76"/>
                    </a:lnTo>
                    <a:lnTo>
                      <a:pt x="315" y="77"/>
                    </a:lnTo>
                    <a:lnTo>
                      <a:pt x="314" y="79"/>
                    </a:lnTo>
                    <a:lnTo>
                      <a:pt x="311" y="82"/>
                    </a:lnTo>
                    <a:lnTo>
                      <a:pt x="311" y="82"/>
                    </a:lnTo>
                    <a:lnTo>
                      <a:pt x="309" y="87"/>
                    </a:lnTo>
                    <a:lnTo>
                      <a:pt x="308" y="95"/>
                    </a:lnTo>
                    <a:lnTo>
                      <a:pt x="308" y="95"/>
                    </a:lnTo>
                    <a:lnTo>
                      <a:pt x="307" y="107"/>
                    </a:lnTo>
                    <a:lnTo>
                      <a:pt x="304" y="114"/>
                    </a:lnTo>
                    <a:lnTo>
                      <a:pt x="302" y="119"/>
                    </a:lnTo>
                    <a:lnTo>
                      <a:pt x="302" y="119"/>
                    </a:lnTo>
                    <a:lnTo>
                      <a:pt x="299" y="124"/>
                    </a:lnTo>
                    <a:lnTo>
                      <a:pt x="294" y="129"/>
                    </a:lnTo>
                    <a:lnTo>
                      <a:pt x="289" y="131"/>
                    </a:lnTo>
                    <a:lnTo>
                      <a:pt x="283" y="133"/>
                    </a:lnTo>
                    <a:lnTo>
                      <a:pt x="283" y="133"/>
                    </a:lnTo>
                    <a:lnTo>
                      <a:pt x="278" y="135"/>
                    </a:lnTo>
                    <a:lnTo>
                      <a:pt x="272" y="135"/>
                    </a:lnTo>
                    <a:lnTo>
                      <a:pt x="266" y="133"/>
                    </a:lnTo>
                    <a:lnTo>
                      <a:pt x="261" y="131"/>
                    </a:lnTo>
                    <a:lnTo>
                      <a:pt x="261" y="131"/>
                    </a:lnTo>
                    <a:lnTo>
                      <a:pt x="257" y="128"/>
                    </a:lnTo>
                    <a:lnTo>
                      <a:pt x="253" y="124"/>
                    </a:lnTo>
                    <a:lnTo>
                      <a:pt x="250" y="119"/>
                    </a:lnTo>
                    <a:lnTo>
                      <a:pt x="247" y="114"/>
                    </a:lnTo>
                    <a:lnTo>
                      <a:pt x="247" y="114"/>
                    </a:lnTo>
                    <a:lnTo>
                      <a:pt x="247" y="108"/>
                    </a:lnTo>
                    <a:lnTo>
                      <a:pt x="247" y="102"/>
                    </a:lnTo>
                    <a:lnTo>
                      <a:pt x="248" y="96"/>
                    </a:lnTo>
                    <a:lnTo>
                      <a:pt x="251" y="90"/>
                    </a:lnTo>
                    <a:lnTo>
                      <a:pt x="251" y="90"/>
                    </a:lnTo>
                    <a:lnTo>
                      <a:pt x="254" y="84"/>
                    </a:lnTo>
                    <a:lnTo>
                      <a:pt x="259" y="80"/>
                    </a:lnTo>
                    <a:lnTo>
                      <a:pt x="268" y="72"/>
                    </a:lnTo>
                    <a:lnTo>
                      <a:pt x="268" y="72"/>
                    </a:lnTo>
                    <a:lnTo>
                      <a:pt x="274" y="67"/>
                    </a:lnTo>
                    <a:lnTo>
                      <a:pt x="279" y="62"/>
                    </a:lnTo>
                    <a:lnTo>
                      <a:pt x="279" y="62"/>
                    </a:lnTo>
                    <a:lnTo>
                      <a:pt x="280" y="60"/>
                    </a:lnTo>
                    <a:lnTo>
                      <a:pt x="280" y="56"/>
                    </a:lnTo>
                    <a:lnTo>
                      <a:pt x="280" y="54"/>
                    </a:lnTo>
                    <a:lnTo>
                      <a:pt x="279" y="51"/>
                    </a:lnTo>
                    <a:lnTo>
                      <a:pt x="279" y="51"/>
                    </a:lnTo>
                    <a:lnTo>
                      <a:pt x="275" y="46"/>
                    </a:lnTo>
                    <a:lnTo>
                      <a:pt x="271" y="42"/>
                    </a:lnTo>
                    <a:lnTo>
                      <a:pt x="195" y="0"/>
                    </a:lnTo>
                    <a:lnTo>
                      <a:pt x="0" y="112"/>
                    </a:lnTo>
                    <a:lnTo>
                      <a:pt x="0" y="347"/>
                    </a:lnTo>
                    <a:lnTo>
                      <a:pt x="197" y="460"/>
                    </a:lnTo>
                    <a:lnTo>
                      <a:pt x="273" y="417"/>
                    </a:lnTo>
                    <a:lnTo>
                      <a:pt x="273" y="417"/>
                    </a:lnTo>
                    <a:lnTo>
                      <a:pt x="278" y="415"/>
                    </a:lnTo>
                    <a:lnTo>
                      <a:pt x="283" y="415"/>
                    </a:lnTo>
                    <a:lnTo>
                      <a:pt x="283" y="415"/>
                    </a:lnTo>
                    <a:lnTo>
                      <a:pt x="288" y="416"/>
                    </a:lnTo>
                    <a:lnTo>
                      <a:pt x="292" y="419"/>
                    </a:lnTo>
                    <a:lnTo>
                      <a:pt x="292" y="419"/>
                    </a:lnTo>
                    <a:lnTo>
                      <a:pt x="293" y="425"/>
                    </a:lnTo>
                    <a:lnTo>
                      <a:pt x="294" y="432"/>
                    </a:lnTo>
                    <a:lnTo>
                      <a:pt x="294" y="432"/>
                    </a:lnTo>
                    <a:lnTo>
                      <a:pt x="296" y="444"/>
                    </a:lnTo>
                    <a:lnTo>
                      <a:pt x="297" y="451"/>
                    </a:lnTo>
                    <a:lnTo>
                      <a:pt x="301" y="458"/>
                    </a:lnTo>
                    <a:lnTo>
                      <a:pt x="301" y="458"/>
                    </a:lnTo>
                    <a:lnTo>
                      <a:pt x="304" y="462"/>
                    </a:lnTo>
                    <a:lnTo>
                      <a:pt x="309" y="467"/>
                    </a:lnTo>
                    <a:lnTo>
                      <a:pt x="315" y="471"/>
                    </a:lnTo>
                    <a:lnTo>
                      <a:pt x="321" y="473"/>
                    </a:lnTo>
                    <a:lnTo>
                      <a:pt x="321" y="473"/>
                    </a:lnTo>
                    <a:lnTo>
                      <a:pt x="329" y="474"/>
                    </a:lnTo>
                    <a:lnTo>
                      <a:pt x="329" y="474"/>
                    </a:lnTo>
                    <a:lnTo>
                      <a:pt x="337" y="473"/>
                    </a:lnTo>
                    <a:lnTo>
                      <a:pt x="344" y="469"/>
                    </a:lnTo>
                    <a:lnTo>
                      <a:pt x="344" y="469"/>
                    </a:lnTo>
                    <a:lnTo>
                      <a:pt x="350" y="466"/>
                    </a:lnTo>
                    <a:lnTo>
                      <a:pt x="353" y="462"/>
                    </a:lnTo>
                    <a:lnTo>
                      <a:pt x="357" y="457"/>
                    </a:lnTo>
                    <a:lnTo>
                      <a:pt x="359" y="451"/>
                    </a:lnTo>
                    <a:lnTo>
                      <a:pt x="359" y="451"/>
                    </a:lnTo>
                    <a:lnTo>
                      <a:pt x="360" y="445"/>
                    </a:lnTo>
                    <a:lnTo>
                      <a:pt x="360" y="438"/>
                    </a:lnTo>
                    <a:lnTo>
                      <a:pt x="359" y="432"/>
                    </a:lnTo>
                    <a:lnTo>
                      <a:pt x="356" y="426"/>
                    </a:lnTo>
                    <a:lnTo>
                      <a:pt x="356" y="426"/>
                    </a:lnTo>
                    <a:lnTo>
                      <a:pt x="352" y="420"/>
                    </a:lnTo>
                    <a:lnTo>
                      <a:pt x="348" y="415"/>
                    </a:lnTo>
                    <a:lnTo>
                      <a:pt x="338" y="406"/>
                    </a:lnTo>
                    <a:lnTo>
                      <a:pt x="338" y="406"/>
                    </a:lnTo>
                    <a:lnTo>
                      <a:pt x="332" y="402"/>
                    </a:lnTo>
                    <a:lnTo>
                      <a:pt x="329" y="398"/>
                    </a:lnTo>
                    <a:lnTo>
                      <a:pt x="329" y="398"/>
                    </a:lnTo>
                    <a:lnTo>
                      <a:pt x="328" y="394"/>
                    </a:lnTo>
                    <a:lnTo>
                      <a:pt x="329" y="389"/>
                    </a:lnTo>
                    <a:lnTo>
                      <a:pt x="329" y="389"/>
                    </a:lnTo>
                    <a:lnTo>
                      <a:pt x="331" y="385"/>
                    </a:lnTo>
                    <a:lnTo>
                      <a:pt x="336" y="382"/>
                    </a:lnTo>
                    <a:lnTo>
                      <a:pt x="336"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a:solidFill>
                    <a:prstClr val="black"/>
                  </a:solidFill>
                </a:endParaRPr>
              </a:p>
            </p:txBody>
          </p:sp>
          <p:sp>
            <p:nvSpPr>
              <p:cNvPr id="157" name="Rectangle 47"/>
              <p:cNvSpPr>
                <a:spLocks noChangeArrowheads="1"/>
              </p:cNvSpPr>
              <p:nvPr/>
            </p:nvSpPr>
            <p:spPr bwMode="auto">
              <a:xfrm>
                <a:off x="4915869" y="4427046"/>
                <a:ext cx="539230" cy="1680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dirty="0">
                    <a:solidFill>
                      <a:srgbClr val="FFFFFF"/>
                    </a:solidFill>
                  </a:rPr>
                  <a:t>C, C++</a:t>
                </a:r>
                <a:endParaRPr lang="en-US" altLang="en-US" dirty="0">
                  <a:solidFill>
                    <a:prstClr val="black"/>
                  </a:solidFill>
                </a:endParaRPr>
              </a:p>
            </p:txBody>
          </p:sp>
          <p:sp>
            <p:nvSpPr>
              <p:cNvPr id="158" name="Rectangle 48"/>
              <p:cNvSpPr>
                <a:spLocks noChangeArrowheads="1"/>
              </p:cNvSpPr>
              <p:nvPr/>
            </p:nvSpPr>
            <p:spPr bwMode="auto">
              <a:xfrm>
                <a:off x="5238749" y="4467111"/>
                <a:ext cx="71" cy="2750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solidFill>
                    <a:prstClr val="black"/>
                  </a:solidFill>
                </a:endParaRPr>
              </a:p>
            </p:txBody>
          </p:sp>
        </p:grpSp>
        <p:grpSp>
          <p:nvGrpSpPr>
            <p:cNvPr id="150" name="Group 149"/>
            <p:cNvGrpSpPr/>
            <p:nvPr/>
          </p:nvGrpSpPr>
          <p:grpSpPr>
            <a:xfrm>
              <a:off x="2143922" y="4601852"/>
              <a:ext cx="610871" cy="757812"/>
              <a:chOff x="5646738" y="4157549"/>
              <a:chExt cx="644525" cy="752475"/>
            </a:xfrm>
            <a:solidFill>
              <a:schemeClr val="accent1">
                <a:lumMod val="50000"/>
              </a:schemeClr>
            </a:solidFill>
          </p:grpSpPr>
          <p:sp>
            <p:nvSpPr>
              <p:cNvPr id="154" name="Freeform 52"/>
              <p:cNvSpPr>
                <a:spLocks/>
              </p:cNvSpPr>
              <p:nvPr/>
            </p:nvSpPr>
            <p:spPr bwMode="auto">
              <a:xfrm>
                <a:off x="5646738" y="4157549"/>
                <a:ext cx="644525" cy="752475"/>
              </a:xfrm>
              <a:custGeom>
                <a:avLst/>
                <a:gdLst>
                  <a:gd name="T0" fmla="*/ 406 w 406"/>
                  <a:gd name="T1" fmla="*/ 341 h 474"/>
                  <a:gd name="T2" fmla="*/ 332 w 406"/>
                  <a:gd name="T3" fmla="*/ 79 h 474"/>
                  <a:gd name="T4" fmla="*/ 327 w 406"/>
                  <a:gd name="T5" fmla="*/ 76 h 474"/>
                  <a:gd name="T6" fmla="*/ 321 w 406"/>
                  <a:gd name="T7" fmla="*/ 75 h 474"/>
                  <a:gd name="T8" fmla="*/ 317 w 406"/>
                  <a:gd name="T9" fmla="*/ 76 h 474"/>
                  <a:gd name="T10" fmla="*/ 313 w 406"/>
                  <a:gd name="T11" fmla="*/ 79 h 474"/>
                  <a:gd name="T12" fmla="*/ 310 w 406"/>
                  <a:gd name="T13" fmla="*/ 82 h 474"/>
                  <a:gd name="T14" fmla="*/ 308 w 406"/>
                  <a:gd name="T15" fmla="*/ 95 h 474"/>
                  <a:gd name="T16" fmla="*/ 306 w 406"/>
                  <a:gd name="T17" fmla="*/ 107 h 474"/>
                  <a:gd name="T18" fmla="*/ 301 w 406"/>
                  <a:gd name="T19" fmla="*/ 119 h 474"/>
                  <a:gd name="T20" fmla="*/ 297 w 406"/>
                  <a:gd name="T21" fmla="*/ 124 h 474"/>
                  <a:gd name="T22" fmla="*/ 288 w 406"/>
                  <a:gd name="T23" fmla="*/ 131 h 474"/>
                  <a:gd name="T24" fmla="*/ 282 w 406"/>
                  <a:gd name="T25" fmla="*/ 133 h 474"/>
                  <a:gd name="T26" fmla="*/ 272 w 406"/>
                  <a:gd name="T27" fmla="*/ 135 h 474"/>
                  <a:gd name="T28" fmla="*/ 261 w 406"/>
                  <a:gd name="T29" fmla="*/ 131 h 474"/>
                  <a:gd name="T30" fmla="*/ 257 w 406"/>
                  <a:gd name="T31" fmla="*/ 128 h 474"/>
                  <a:gd name="T32" fmla="*/ 250 w 406"/>
                  <a:gd name="T33" fmla="*/ 119 h 474"/>
                  <a:gd name="T34" fmla="*/ 247 w 406"/>
                  <a:gd name="T35" fmla="*/ 114 h 474"/>
                  <a:gd name="T36" fmla="*/ 246 w 406"/>
                  <a:gd name="T37" fmla="*/ 102 h 474"/>
                  <a:gd name="T38" fmla="*/ 250 w 406"/>
                  <a:gd name="T39" fmla="*/ 90 h 474"/>
                  <a:gd name="T40" fmla="*/ 254 w 406"/>
                  <a:gd name="T41" fmla="*/ 84 h 474"/>
                  <a:gd name="T42" fmla="*/ 268 w 406"/>
                  <a:gd name="T43" fmla="*/ 72 h 474"/>
                  <a:gd name="T44" fmla="*/ 274 w 406"/>
                  <a:gd name="T45" fmla="*/ 67 h 474"/>
                  <a:gd name="T46" fmla="*/ 278 w 406"/>
                  <a:gd name="T47" fmla="*/ 62 h 474"/>
                  <a:gd name="T48" fmla="*/ 279 w 406"/>
                  <a:gd name="T49" fmla="*/ 56 h 474"/>
                  <a:gd name="T50" fmla="*/ 278 w 406"/>
                  <a:gd name="T51" fmla="*/ 51 h 474"/>
                  <a:gd name="T52" fmla="*/ 275 w 406"/>
                  <a:gd name="T53" fmla="*/ 46 h 474"/>
                  <a:gd name="T54" fmla="*/ 195 w 406"/>
                  <a:gd name="T55" fmla="*/ 0 h 474"/>
                  <a:gd name="T56" fmla="*/ 0 w 406"/>
                  <a:gd name="T57" fmla="*/ 347 h 474"/>
                  <a:gd name="T58" fmla="*/ 273 w 406"/>
                  <a:gd name="T59" fmla="*/ 417 h 474"/>
                  <a:gd name="T60" fmla="*/ 278 w 406"/>
                  <a:gd name="T61" fmla="*/ 415 h 474"/>
                  <a:gd name="T62" fmla="*/ 282 w 406"/>
                  <a:gd name="T63" fmla="*/ 415 h 474"/>
                  <a:gd name="T64" fmla="*/ 290 w 406"/>
                  <a:gd name="T65" fmla="*/ 419 h 474"/>
                  <a:gd name="T66" fmla="*/ 292 w 406"/>
                  <a:gd name="T67" fmla="*/ 425 h 474"/>
                  <a:gd name="T68" fmla="*/ 293 w 406"/>
                  <a:gd name="T69" fmla="*/ 432 h 474"/>
                  <a:gd name="T70" fmla="*/ 297 w 406"/>
                  <a:gd name="T71" fmla="*/ 451 h 474"/>
                  <a:gd name="T72" fmla="*/ 300 w 406"/>
                  <a:gd name="T73" fmla="*/ 458 h 474"/>
                  <a:gd name="T74" fmla="*/ 309 w 406"/>
                  <a:gd name="T75" fmla="*/ 467 h 474"/>
                  <a:gd name="T76" fmla="*/ 321 w 406"/>
                  <a:gd name="T77" fmla="*/ 473 h 474"/>
                  <a:gd name="T78" fmla="*/ 329 w 406"/>
                  <a:gd name="T79" fmla="*/ 474 h 474"/>
                  <a:gd name="T80" fmla="*/ 337 w 406"/>
                  <a:gd name="T81" fmla="*/ 473 h 474"/>
                  <a:gd name="T82" fmla="*/ 344 w 406"/>
                  <a:gd name="T83" fmla="*/ 469 h 474"/>
                  <a:gd name="T84" fmla="*/ 353 w 406"/>
                  <a:gd name="T85" fmla="*/ 462 h 474"/>
                  <a:gd name="T86" fmla="*/ 359 w 406"/>
                  <a:gd name="T87" fmla="*/ 451 h 474"/>
                  <a:gd name="T88" fmla="*/ 360 w 406"/>
                  <a:gd name="T89" fmla="*/ 445 h 474"/>
                  <a:gd name="T90" fmla="*/ 358 w 406"/>
                  <a:gd name="T91" fmla="*/ 432 h 474"/>
                  <a:gd name="T92" fmla="*/ 356 w 406"/>
                  <a:gd name="T93" fmla="*/ 426 h 474"/>
                  <a:gd name="T94" fmla="*/ 346 w 406"/>
                  <a:gd name="T95" fmla="*/ 415 h 474"/>
                  <a:gd name="T96" fmla="*/ 337 w 406"/>
                  <a:gd name="T97" fmla="*/ 406 h 474"/>
                  <a:gd name="T98" fmla="*/ 328 w 406"/>
                  <a:gd name="T99" fmla="*/ 398 h 474"/>
                  <a:gd name="T100" fmla="*/ 327 w 406"/>
                  <a:gd name="T101" fmla="*/ 394 h 474"/>
                  <a:gd name="T102" fmla="*/ 328 w 406"/>
                  <a:gd name="T103" fmla="*/ 389 h 474"/>
                  <a:gd name="T104" fmla="*/ 335 w 406"/>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6" h="474">
                    <a:moveTo>
                      <a:pt x="335" y="382"/>
                    </a:moveTo>
                    <a:lnTo>
                      <a:pt x="406" y="341"/>
                    </a:lnTo>
                    <a:lnTo>
                      <a:pt x="406" y="121"/>
                    </a:lnTo>
                    <a:lnTo>
                      <a:pt x="332" y="79"/>
                    </a:lnTo>
                    <a:lnTo>
                      <a:pt x="332" y="79"/>
                    </a:lnTo>
                    <a:lnTo>
                      <a:pt x="327" y="76"/>
                    </a:lnTo>
                    <a:lnTo>
                      <a:pt x="322" y="75"/>
                    </a:lnTo>
                    <a:lnTo>
                      <a:pt x="321" y="75"/>
                    </a:lnTo>
                    <a:lnTo>
                      <a:pt x="321" y="75"/>
                    </a:lnTo>
                    <a:lnTo>
                      <a:pt x="317" y="76"/>
                    </a:lnTo>
                    <a:lnTo>
                      <a:pt x="315" y="77"/>
                    </a:lnTo>
                    <a:lnTo>
                      <a:pt x="313" y="79"/>
                    </a:lnTo>
                    <a:lnTo>
                      <a:pt x="310" y="82"/>
                    </a:lnTo>
                    <a:lnTo>
                      <a:pt x="310" y="82"/>
                    </a:lnTo>
                    <a:lnTo>
                      <a:pt x="309" y="87"/>
                    </a:lnTo>
                    <a:lnTo>
                      <a:pt x="308" y="95"/>
                    </a:lnTo>
                    <a:lnTo>
                      <a:pt x="308" y="95"/>
                    </a:lnTo>
                    <a:lnTo>
                      <a:pt x="306" y="107"/>
                    </a:lnTo>
                    <a:lnTo>
                      <a:pt x="304" y="114"/>
                    </a:lnTo>
                    <a:lnTo>
                      <a:pt x="301" y="119"/>
                    </a:lnTo>
                    <a:lnTo>
                      <a:pt x="301" y="119"/>
                    </a:lnTo>
                    <a:lnTo>
                      <a:pt x="297" y="124"/>
                    </a:lnTo>
                    <a:lnTo>
                      <a:pt x="293" y="129"/>
                    </a:lnTo>
                    <a:lnTo>
                      <a:pt x="288" y="131"/>
                    </a:lnTo>
                    <a:lnTo>
                      <a:pt x="282" y="133"/>
                    </a:lnTo>
                    <a:lnTo>
                      <a:pt x="282" y="133"/>
                    </a:lnTo>
                    <a:lnTo>
                      <a:pt x="276" y="135"/>
                    </a:lnTo>
                    <a:lnTo>
                      <a:pt x="272" y="135"/>
                    </a:lnTo>
                    <a:lnTo>
                      <a:pt x="266" y="133"/>
                    </a:lnTo>
                    <a:lnTo>
                      <a:pt x="261" y="131"/>
                    </a:lnTo>
                    <a:lnTo>
                      <a:pt x="261" y="131"/>
                    </a:lnTo>
                    <a:lnTo>
                      <a:pt x="257" y="128"/>
                    </a:lnTo>
                    <a:lnTo>
                      <a:pt x="252" y="124"/>
                    </a:lnTo>
                    <a:lnTo>
                      <a:pt x="250" y="119"/>
                    </a:lnTo>
                    <a:lnTo>
                      <a:pt x="247" y="114"/>
                    </a:lnTo>
                    <a:lnTo>
                      <a:pt x="247" y="114"/>
                    </a:lnTo>
                    <a:lnTo>
                      <a:pt x="246" y="108"/>
                    </a:lnTo>
                    <a:lnTo>
                      <a:pt x="246" y="102"/>
                    </a:lnTo>
                    <a:lnTo>
                      <a:pt x="247" y="96"/>
                    </a:lnTo>
                    <a:lnTo>
                      <a:pt x="250" y="90"/>
                    </a:lnTo>
                    <a:lnTo>
                      <a:pt x="250" y="90"/>
                    </a:lnTo>
                    <a:lnTo>
                      <a:pt x="254" y="84"/>
                    </a:lnTo>
                    <a:lnTo>
                      <a:pt x="259" y="80"/>
                    </a:lnTo>
                    <a:lnTo>
                      <a:pt x="268" y="72"/>
                    </a:lnTo>
                    <a:lnTo>
                      <a:pt x="268" y="72"/>
                    </a:lnTo>
                    <a:lnTo>
                      <a:pt x="274" y="67"/>
                    </a:lnTo>
                    <a:lnTo>
                      <a:pt x="278" y="62"/>
                    </a:lnTo>
                    <a:lnTo>
                      <a:pt x="278" y="62"/>
                    </a:lnTo>
                    <a:lnTo>
                      <a:pt x="279" y="60"/>
                    </a:lnTo>
                    <a:lnTo>
                      <a:pt x="279" y="56"/>
                    </a:lnTo>
                    <a:lnTo>
                      <a:pt x="279" y="54"/>
                    </a:lnTo>
                    <a:lnTo>
                      <a:pt x="278" y="51"/>
                    </a:lnTo>
                    <a:lnTo>
                      <a:pt x="278" y="51"/>
                    </a:lnTo>
                    <a:lnTo>
                      <a:pt x="275" y="46"/>
                    </a:lnTo>
                    <a:lnTo>
                      <a:pt x="269" y="42"/>
                    </a:lnTo>
                    <a:lnTo>
                      <a:pt x="195" y="0"/>
                    </a:lnTo>
                    <a:lnTo>
                      <a:pt x="0" y="112"/>
                    </a:lnTo>
                    <a:lnTo>
                      <a:pt x="0" y="347"/>
                    </a:lnTo>
                    <a:lnTo>
                      <a:pt x="196" y="460"/>
                    </a:lnTo>
                    <a:lnTo>
                      <a:pt x="273" y="417"/>
                    </a:lnTo>
                    <a:lnTo>
                      <a:pt x="273" y="417"/>
                    </a:lnTo>
                    <a:lnTo>
                      <a:pt x="278" y="415"/>
                    </a:lnTo>
                    <a:lnTo>
                      <a:pt x="282" y="415"/>
                    </a:lnTo>
                    <a:lnTo>
                      <a:pt x="282" y="415"/>
                    </a:lnTo>
                    <a:lnTo>
                      <a:pt x="287" y="416"/>
                    </a:lnTo>
                    <a:lnTo>
                      <a:pt x="290" y="419"/>
                    </a:lnTo>
                    <a:lnTo>
                      <a:pt x="290" y="419"/>
                    </a:lnTo>
                    <a:lnTo>
                      <a:pt x="292" y="425"/>
                    </a:lnTo>
                    <a:lnTo>
                      <a:pt x="293" y="432"/>
                    </a:lnTo>
                    <a:lnTo>
                      <a:pt x="293" y="432"/>
                    </a:lnTo>
                    <a:lnTo>
                      <a:pt x="295" y="444"/>
                    </a:lnTo>
                    <a:lnTo>
                      <a:pt x="297" y="451"/>
                    </a:lnTo>
                    <a:lnTo>
                      <a:pt x="300" y="458"/>
                    </a:lnTo>
                    <a:lnTo>
                      <a:pt x="300" y="458"/>
                    </a:lnTo>
                    <a:lnTo>
                      <a:pt x="304" y="462"/>
                    </a:lnTo>
                    <a:lnTo>
                      <a:pt x="309" y="467"/>
                    </a:lnTo>
                    <a:lnTo>
                      <a:pt x="314" y="471"/>
                    </a:lnTo>
                    <a:lnTo>
                      <a:pt x="321" y="473"/>
                    </a:lnTo>
                    <a:lnTo>
                      <a:pt x="321" y="473"/>
                    </a:lnTo>
                    <a:lnTo>
                      <a:pt x="329" y="474"/>
                    </a:lnTo>
                    <a:lnTo>
                      <a:pt x="329" y="474"/>
                    </a:lnTo>
                    <a:lnTo>
                      <a:pt x="337" y="473"/>
                    </a:lnTo>
                    <a:lnTo>
                      <a:pt x="344" y="469"/>
                    </a:lnTo>
                    <a:lnTo>
                      <a:pt x="344" y="469"/>
                    </a:lnTo>
                    <a:lnTo>
                      <a:pt x="349" y="466"/>
                    </a:lnTo>
                    <a:lnTo>
                      <a:pt x="353" y="462"/>
                    </a:lnTo>
                    <a:lnTo>
                      <a:pt x="357" y="457"/>
                    </a:lnTo>
                    <a:lnTo>
                      <a:pt x="359" y="451"/>
                    </a:lnTo>
                    <a:lnTo>
                      <a:pt x="359" y="451"/>
                    </a:lnTo>
                    <a:lnTo>
                      <a:pt x="360" y="445"/>
                    </a:lnTo>
                    <a:lnTo>
                      <a:pt x="359" y="438"/>
                    </a:lnTo>
                    <a:lnTo>
                      <a:pt x="358" y="432"/>
                    </a:lnTo>
                    <a:lnTo>
                      <a:pt x="356" y="426"/>
                    </a:lnTo>
                    <a:lnTo>
                      <a:pt x="356" y="426"/>
                    </a:lnTo>
                    <a:lnTo>
                      <a:pt x="351" y="420"/>
                    </a:lnTo>
                    <a:lnTo>
                      <a:pt x="346" y="415"/>
                    </a:lnTo>
                    <a:lnTo>
                      <a:pt x="337" y="406"/>
                    </a:lnTo>
                    <a:lnTo>
                      <a:pt x="337" y="406"/>
                    </a:lnTo>
                    <a:lnTo>
                      <a:pt x="331" y="402"/>
                    </a:lnTo>
                    <a:lnTo>
                      <a:pt x="328" y="398"/>
                    </a:lnTo>
                    <a:lnTo>
                      <a:pt x="328" y="398"/>
                    </a:lnTo>
                    <a:lnTo>
                      <a:pt x="327" y="394"/>
                    </a:lnTo>
                    <a:lnTo>
                      <a:pt x="328" y="389"/>
                    </a:lnTo>
                    <a:lnTo>
                      <a:pt x="328" y="389"/>
                    </a:lnTo>
                    <a:lnTo>
                      <a:pt x="331" y="385"/>
                    </a:lnTo>
                    <a:lnTo>
                      <a:pt x="335" y="382"/>
                    </a:lnTo>
                    <a:lnTo>
                      <a:pt x="335"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a:solidFill>
                    <a:prstClr val="black"/>
                  </a:solidFill>
                </a:endParaRPr>
              </a:p>
            </p:txBody>
          </p:sp>
          <p:sp>
            <p:nvSpPr>
              <p:cNvPr id="155" name="Rectangle 53"/>
              <p:cNvSpPr>
                <a:spLocks noChangeArrowheads="1"/>
              </p:cNvSpPr>
              <p:nvPr/>
            </p:nvSpPr>
            <p:spPr bwMode="auto">
              <a:xfrm>
                <a:off x="5795962" y="4465524"/>
                <a:ext cx="310401" cy="1680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dirty="0">
                    <a:solidFill>
                      <a:srgbClr val="FFFFFF"/>
                    </a:solidFill>
                  </a:rPr>
                  <a:t>HDL</a:t>
                </a:r>
                <a:endParaRPr lang="en-US" altLang="en-US" dirty="0">
                  <a:solidFill>
                    <a:prstClr val="black"/>
                  </a:solidFill>
                </a:endParaRPr>
              </a:p>
            </p:txBody>
          </p:sp>
        </p:grpSp>
        <p:grpSp>
          <p:nvGrpSpPr>
            <p:cNvPr id="151" name="Group 150"/>
            <p:cNvGrpSpPr/>
            <p:nvPr/>
          </p:nvGrpSpPr>
          <p:grpSpPr>
            <a:xfrm>
              <a:off x="2899234" y="4601852"/>
              <a:ext cx="612376" cy="757812"/>
              <a:chOff x="6443663" y="4157549"/>
              <a:chExt cx="646113" cy="752475"/>
            </a:xfrm>
            <a:solidFill>
              <a:schemeClr val="accent1">
                <a:lumMod val="50000"/>
              </a:schemeClr>
            </a:solidFill>
          </p:grpSpPr>
          <p:sp>
            <p:nvSpPr>
              <p:cNvPr id="152" name="Freeform 56"/>
              <p:cNvSpPr>
                <a:spLocks/>
              </p:cNvSpPr>
              <p:nvPr/>
            </p:nvSpPr>
            <p:spPr bwMode="auto">
              <a:xfrm>
                <a:off x="6443663" y="4157549"/>
                <a:ext cx="646113" cy="752475"/>
              </a:xfrm>
              <a:custGeom>
                <a:avLst/>
                <a:gdLst>
                  <a:gd name="T0" fmla="*/ 407 w 407"/>
                  <a:gd name="T1" fmla="*/ 341 h 474"/>
                  <a:gd name="T2" fmla="*/ 332 w 407"/>
                  <a:gd name="T3" fmla="*/ 79 h 474"/>
                  <a:gd name="T4" fmla="*/ 328 w 407"/>
                  <a:gd name="T5" fmla="*/ 76 h 474"/>
                  <a:gd name="T6" fmla="*/ 322 w 407"/>
                  <a:gd name="T7" fmla="*/ 75 h 474"/>
                  <a:gd name="T8" fmla="*/ 318 w 407"/>
                  <a:gd name="T9" fmla="*/ 76 h 474"/>
                  <a:gd name="T10" fmla="*/ 314 w 407"/>
                  <a:gd name="T11" fmla="*/ 79 h 474"/>
                  <a:gd name="T12" fmla="*/ 311 w 407"/>
                  <a:gd name="T13" fmla="*/ 82 h 474"/>
                  <a:gd name="T14" fmla="*/ 308 w 407"/>
                  <a:gd name="T15" fmla="*/ 95 h 474"/>
                  <a:gd name="T16" fmla="*/ 307 w 407"/>
                  <a:gd name="T17" fmla="*/ 107 h 474"/>
                  <a:gd name="T18" fmla="*/ 302 w 407"/>
                  <a:gd name="T19" fmla="*/ 119 h 474"/>
                  <a:gd name="T20" fmla="*/ 298 w 407"/>
                  <a:gd name="T21" fmla="*/ 124 h 474"/>
                  <a:gd name="T22" fmla="*/ 289 w 407"/>
                  <a:gd name="T23" fmla="*/ 131 h 474"/>
                  <a:gd name="T24" fmla="*/ 283 w 407"/>
                  <a:gd name="T25" fmla="*/ 133 h 474"/>
                  <a:gd name="T26" fmla="*/ 272 w 407"/>
                  <a:gd name="T27" fmla="*/ 135 h 474"/>
                  <a:gd name="T28" fmla="*/ 261 w 407"/>
                  <a:gd name="T29" fmla="*/ 131 h 474"/>
                  <a:gd name="T30" fmla="*/ 256 w 407"/>
                  <a:gd name="T31" fmla="*/ 128 h 474"/>
                  <a:gd name="T32" fmla="*/ 249 w 407"/>
                  <a:gd name="T33" fmla="*/ 119 h 474"/>
                  <a:gd name="T34" fmla="*/ 248 w 407"/>
                  <a:gd name="T35" fmla="*/ 114 h 474"/>
                  <a:gd name="T36" fmla="*/ 247 w 407"/>
                  <a:gd name="T37" fmla="*/ 102 h 474"/>
                  <a:gd name="T38" fmla="*/ 251 w 407"/>
                  <a:gd name="T39" fmla="*/ 90 h 474"/>
                  <a:gd name="T40" fmla="*/ 254 w 407"/>
                  <a:gd name="T41" fmla="*/ 84 h 474"/>
                  <a:gd name="T42" fmla="*/ 268 w 407"/>
                  <a:gd name="T43" fmla="*/ 72 h 474"/>
                  <a:gd name="T44" fmla="*/ 274 w 407"/>
                  <a:gd name="T45" fmla="*/ 67 h 474"/>
                  <a:gd name="T46" fmla="*/ 279 w 407"/>
                  <a:gd name="T47" fmla="*/ 62 h 474"/>
                  <a:gd name="T48" fmla="*/ 280 w 407"/>
                  <a:gd name="T49" fmla="*/ 56 h 474"/>
                  <a:gd name="T50" fmla="*/ 279 w 407"/>
                  <a:gd name="T51" fmla="*/ 51 h 474"/>
                  <a:gd name="T52" fmla="*/ 275 w 407"/>
                  <a:gd name="T53" fmla="*/ 46 h 474"/>
                  <a:gd name="T54" fmla="*/ 194 w 407"/>
                  <a:gd name="T55" fmla="*/ 0 h 474"/>
                  <a:gd name="T56" fmla="*/ 0 w 407"/>
                  <a:gd name="T57" fmla="*/ 347 h 474"/>
                  <a:gd name="T58" fmla="*/ 274 w 407"/>
                  <a:gd name="T59" fmla="*/ 417 h 474"/>
                  <a:gd name="T60" fmla="*/ 277 w 407"/>
                  <a:gd name="T61" fmla="*/ 415 h 474"/>
                  <a:gd name="T62" fmla="*/ 283 w 407"/>
                  <a:gd name="T63" fmla="*/ 415 h 474"/>
                  <a:gd name="T64" fmla="*/ 291 w 407"/>
                  <a:gd name="T65" fmla="*/ 419 h 474"/>
                  <a:gd name="T66" fmla="*/ 293 w 407"/>
                  <a:gd name="T67" fmla="*/ 425 h 474"/>
                  <a:gd name="T68" fmla="*/ 294 w 407"/>
                  <a:gd name="T69" fmla="*/ 432 h 474"/>
                  <a:gd name="T70" fmla="*/ 297 w 407"/>
                  <a:gd name="T71" fmla="*/ 451 h 474"/>
                  <a:gd name="T72" fmla="*/ 301 w 407"/>
                  <a:gd name="T73" fmla="*/ 458 h 474"/>
                  <a:gd name="T74" fmla="*/ 309 w 407"/>
                  <a:gd name="T75" fmla="*/ 467 h 474"/>
                  <a:gd name="T76" fmla="*/ 321 w 407"/>
                  <a:gd name="T77" fmla="*/ 473 h 474"/>
                  <a:gd name="T78" fmla="*/ 329 w 407"/>
                  <a:gd name="T79" fmla="*/ 474 h 474"/>
                  <a:gd name="T80" fmla="*/ 337 w 407"/>
                  <a:gd name="T81" fmla="*/ 473 h 474"/>
                  <a:gd name="T82" fmla="*/ 344 w 407"/>
                  <a:gd name="T83" fmla="*/ 469 h 474"/>
                  <a:gd name="T84" fmla="*/ 353 w 407"/>
                  <a:gd name="T85" fmla="*/ 462 h 474"/>
                  <a:gd name="T86" fmla="*/ 359 w 407"/>
                  <a:gd name="T87" fmla="*/ 451 h 474"/>
                  <a:gd name="T88" fmla="*/ 360 w 407"/>
                  <a:gd name="T89" fmla="*/ 445 h 474"/>
                  <a:gd name="T90" fmla="*/ 359 w 407"/>
                  <a:gd name="T91" fmla="*/ 432 h 474"/>
                  <a:gd name="T92" fmla="*/ 357 w 407"/>
                  <a:gd name="T93" fmla="*/ 426 h 474"/>
                  <a:gd name="T94" fmla="*/ 347 w 407"/>
                  <a:gd name="T95" fmla="*/ 415 h 474"/>
                  <a:gd name="T96" fmla="*/ 338 w 407"/>
                  <a:gd name="T97" fmla="*/ 406 h 474"/>
                  <a:gd name="T98" fmla="*/ 329 w 407"/>
                  <a:gd name="T99" fmla="*/ 398 h 474"/>
                  <a:gd name="T100" fmla="*/ 328 w 407"/>
                  <a:gd name="T101" fmla="*/ 394 h 474"/>
                  <a:gd name="T102" fmla="*/ 329 w 407"/>
                  <a:gd name="T103" fmla="*/ 389 h 474"/>
                  <a:gd name="T104" fmla="*/ 336 w 407"/>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7" h="474">
                    <a:moveTo>
                      <a:pt x="336" y="382"/>
                    </a:moveTo>
                    <a:lnTo>
                      <a:pt x="407" y="341"/>
                    </a:lnTo>
                    <a:lnTo>
                      <a:pt x="407" y="121"/>
                    </a:lnTo>
                    <a:lnTo>
                      <a:pt x="332" y="79"/>
                    </a:lnTo>
                    <a:lnTo>
                      <a:pt x="332" y="79"/>
                    </a:lnTo>
                    <a:lnTo>
                      <a:pt x="328" y="76"/>
                    </a:lnTo>
                    <a:lnTo>
                      <a:pt x="323" y="75"/>
                    </a:lnTo>
                    <a:lnTo>
                      <a:pt x="322" y="75"/>
                    </a:lnTo>
                    <a:lnTo>
                      <a:pt x="322" y="75"/>
                    </a:lnTo>
                    <a:lnTo>
                      <a:pt x="318" y="76"/>
                    </a:lnTo>
                    <a:lnTo>
                      <a:pt x="316" y="77"/>
                    </a:lnTo>
                    <a:lnTo>
                      <a:pt x="314" y="79"/>
                    </a:lnTo>
                    <a:lnTo>
                      <a:pt x="311" y="82"/>
                    </a:lnTo>
                    <a:lnTo>
                      <a:pt x="311" y="82"/>
                    </a:lnTo>
                    <a:lnTo>
                      <a:pt x="309" y="87"/>
                    </a:lnTo>
                    <a:lnTo>
                      <a:pt x="308" y="95"/>
                    </a:lnTo>
                    <a:lnTo>
                      <a:pt x="308" y="95"/>
                    </a:lnTo>
                    <a:lnTo>
                      <a:pt x="307" y="107"/>
                    </a:lnTo>
                    <a:lnTo>
                      <a:pt x="304" y="114"/>
                    </a:lnTo>
                    <a:lnTo>
                      <a:pt x="302" y="119"/>
                    </a:lnTo>
                    <a:lnTo>
                      <a:pt x="302" y="119"/>
                    </a:lnTo>
                    <a:lnTo>
                      <a:pt x="298" y="124"/>
                    </a:lnTo>
                    <a:lnTo>
                      <a:pt x="294" y="129"/>
                    </a:lnTo>
                    <a:lnTo>
                      <a:pt x="289" y="131"/>
                    </a:lnTo>
                    <a:lnTo>
                      <a:pt x="283" y="133"/>
                    </a:lnTo>
                    <a:lnTo>
                      <a:pt x="283" y="133"/>
                    </a:lnTo>
                    <a:lnTo>
                      <a:pt x="277" y="135"/>
                    </a:lnTo>
                    <a:lnTo>
                      <a:pt x="272" y="135"/>
                    </a:lnTo>
                    <a:lnTo>
                      <a:pt x="266" y="133"/>
                    </a:lnTo>
                    <a:lnTo>
                      <a:pt x="261" y="131"/>
                    </a:lnTo>
                    <a:lnTo>
                      <a:pt x="261" y="131"/>
                    </a:lnTo>
                    <a:lnTo>
                      <a:pt x="256" y="128"/>
                    </a:lnTo>
                    <a:lnTo>
                      <a:pt x="253" y="124"/>
                    </a:lnTo>
                    <a:lnTo>
                      <a:pt x="249" y="119"/>
                    </a:lnTo>
                    <a:lnTo>
                      <a:pt x="248" y="114"/>
                    </a:lnTo>
                    <a:lnTo>
                      <a:pt x="248" y="114"/>
                    </a:lnTo>
                    <a:lnTo>
                      <a:pt x="247" y="108"/>
                    </a:lnTo>
                    <a:lnTo>
                      <a:pt x="247" y="102"/>
                    </a:lnTo>
                    <a:lnTo>
                      <a:pt x="248" y="96"/>
                    </a:lnTo>
                    <a:lnTo>
                      <a:pt x="251" y="90"/>
                    </a:lnTo>
                    <a:lnTo>
                      <a:pt x="251" y="90"/>
                    </a:lnTo>
                    <a:lnTo>
                      <a:pt x="254" y="84"/>
                    </a:lnTo>
                    <a:lnTo>
                      <a:pt x="259" y="80"/>
                    </a:lnTo>
                    <a:lnTo>
                      <a:pt x="268" y="72"/>
                    </a:lnTo>
                    <a:lnTo>
                      <a:pt x="268" y="72"/>
                    </a:lnTo>
                    <a:lnTo>
                      <a:pt x="274" y="67"/>
                    </a:lnTo>
                    <a:lnTo>
                      <a:pt x="279" y="62"/>
                    </a:lnTo>
                    <a:lnTo>
                      <a:pt x="279" y="62"/>
                    </a:lnTo>
                    <a:lnTo>
                      <a:pt x="280" y="60"/>
                    </a:lnTo>
                    <a:lnTo>
                      <a:pt x="280" y="56"/>
                    </a:lnTo>
                    <a:lnTo>
                      <a:pt x="280" y="54"/>
                    </a:lnTo>
                    <a:lnTo>
                      <a:pt x="279" y="51"/>
                    </a:lnTo>
                    <a:lnTo>
                      <a:pt x="279" y="51"/>
                    </a:lnTo>
                    <a:lnTo>
                      <a:pt x="275" y="46"/>
                    </a:lnTo>
                    <a:lnTo>
                      <a:pt x="270" y="42"/>
                    </a:lnTo>
                    <a:lnTo>
                      <a:pt x="194" y="0"/>
                    </a:lnTo>
                    <a:lnTo>
                      <a:pt x="0" y="112"/>
                    </a:lnTo>
                    <a:lnTo>
                      <a:pt x="0" y="347"/>
                    </a:lnTo>
                    <a:lnTo>
                      <a:pt x="197" y="460"/>
                    </a:lnTo>
                    <a:lnTo>
                      <a:pt x="274" y="417"/>
                    </a:lnTo>
                    <a:lnTo>
                      <a:pt x="274" y="417"/>
                    </a:lnTo>
                    <a:lnTo>
                      <a:pt x="277" y="415"/>
                    </a:lnTo>
                    <a:lnTo>
                      <a:pt x="283" y="415"/>
                    </a:lnTo>
                    <a:lnTo>
                      <a:pt x="283" y="415"/>
                    </a:lnTo>
                    <a:lnTo>
                      <a:pt x="288" y="416"/>
                    </a:lnTo>
                    <a:lnTo>
                      <a:pt x="291" y="419"/>
                    </a:lnTo>
                    <a:lnTo>
                      <a:pt x="291" y="419"/>
                    </a:lnTo>
                    <a:lnTo>
                      <a:pt x="293" y="425"/>
                    </a:lnTo>
                    <a:lnTo>
                      <a:pt x="294" y="432"/>
                    </a:lnTo>
                    <a:lnTo>
                      <a:pt x="294" y="432"/>
                    </a:lnTo>
                    <a:lnTo>
                      <a:pt x="296" y="444"/>
                    </a:lnTo>
                    <a:lnTo>
                      <a:pt x="297" y="451"/>
                    </a:lnTo>
                    <a:lnTo>
                      <a:pt x="301" y="458"/>
                    </a:lnTo>
                    <a:lnTo>
                      <a:pt x="301" y="458"/>
                    </a:lnTo>
                    <a:lnTo>
                      <a:pt x="304" y="462"/>
                    </a:lnTo>
                    <a:lnTo>
                      <a:pt x="309" y="467"/>
                    </a:lnTo>
                    <a:lnTo>
                      <a:pt x="315" y="471"/>
                    </a:lnTo>
                    <a:lnTo>
                      <a:pt x="321" y="473"/>
                    </a:lnTo>
                    <a:lnTo>
                      <a:pt x="321" y="473"/>
                    </a:lnTo>
                    <a:lnTo>
                      <a:pt x="329" y="474"/>
                    </a:lnTo>
                    <a:lnTo>
                      <a:pt x="329" y="474"/>
                    </a:lnTo>
                    <a:lnTo>
                      <a:pt x="337" y="473"/>
                    </a:lnTo>
                    <a:lnTo>
                      <a:pt x="344" y="469"/>
                    </a:lnTo>
                    <a:lnTo>
                      <a:pt x="344" y="469"/>
                    </a:lnTo>
                    <a:lnTo>
                      <a:pt x="350" y="466"/>
                    </a:lnTo>
                    <a:lnTo>
                      <a:pt x="353" y="462"/>
                    </a:lnTo>
                    <a:lnTo>
                      <a:pt x="357" y="457"/>
                    </a:lnTo>
                    <a:lnTo>
                      <a:pt x="359" y="451"/>
                    </a:lnTo>
                    <a:lnTo>
                      <a:pt x="359" y="451"/>
                    </a:lnTo>
                    <a:lnTo>
                      <a:pt x="360" y="445"/>
                    </a:lnTo>
                    <a:lnTo>
                      <a:pt x="360" y="438"/>
                    </a:lnTo>
                    <a:lnTo>
                      <a:pt x="359" y="432"/>
                    </a:lnTo>
                    <a:lnTo>
                      <a:pt x="357" y="426"/>
                    </a:lnTo>
                    <a:lnTo>
                      <a:pt x="357" y="426"/>
                    </a:lnTo>
                    <a:lnTo>
                      <a:pt x="352" y="420"/>
                    </a:lnTo>
                    <a:lnTo>
                      <a:pt x="347" y="415"/>
                    </a:lnTo>
                    <a:lnTo>
                      <a:pt x="338" y="406"/>
                    </a:lnTo>
                    <a:lnTo>
                      <a:pt x="338" y="406"/>
                    </a:lnTo>
                    <a:lnTo>
                      <a:pt x="332" y="402"/>
                    </a:lnTo>
                    <a:lnTo>
                      <a:pt x="329" y="398"/>
                    </a:lnTo>
                    <a:lnTo>
                      <a:pt x="329" y="398"/>
                    </a:lnTo>
                    <a:lnTo>
                      <a:pt x="328" y="394"/>
                    </a:lnTo>
                    <a:lnTo>
                      <a:pt x="329" y="389"/>
                    </a:lnTo>
                    <a:lnTo>
                      <a:pt x="329" y="389"/>
                    </a:lnTo>
                    <a:lnTo>
                      <a:pt x="331" y="385"/>
                    </a:lnTo>
                    <a:lnTo>
                      <a:pt x="336" y="382"/>
                    </a:lnTo>
                    <a:lnTo>
                      <a:pt x="336"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a:solidFill>
                    <a:prstClr val="black"/>
                  </a:solidFill>
                </a:endParaRPr>
              </a:p>
            </p:txBody>
          </p:sp>
          <p:sp>
            <p:nvSpPr>
              <p:cNvPr id="153" name="Rectangle 57"/>
              <p:cNvSpPr>
                <a:spLocks noChangeArrowheads="1"/>
              </p:cNvSpPr>
              <p:nvPr/>
            </p:nvSpPr>
            <p:spPr bwMode="auto">
              <a:xfrm>
                <a:off x="6615114" y="4465524"/>
                <a:ext cx="301633" cy="1680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dirty="0">
                    <a:solidFill>
                      <a:srgbClr val="FFFFFF"/>
                    </a:solidFill>
                  </a:rPr>
                  <a:t>PLC</a:t>
                </a:r>
                <a:endParaRPr lang="en-US" altLang="en-US" dirty="0">
                  <a:solidFill>
                    <a:prstClr val="black"/>
                  </a:solidFill>
                </a:endParaRPr>
              </a:p>
            </p:txBody>
          </p:sp>
        </p:grpSp>
        <p:sp>
          <p:nvSpPr>
            <p:cNvPr id="148" name="Rounded Rectangle 147"/>
            <p:cNvSpPr/>
            <p:nvPr/>
          </p:nvSpPr>
          <p:spPr>
            <a:xfrm>
              <a:off x="1369356" y="4202494"/>
              <a:ext cx="2212044" cy="719521"/>
            </a:xfrm>
            <a:prstGeom prst="round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t"/>
            <a:lstStyle/>
            <a:p>
              <a:r>
                <a:rPr lang="en-US" sz="1600" b="1" dirty="0">
                  <a:solidFill>
                    <a:schemeClr val="tx1"/>
                  </a:solidFill>
                  <a:latin typeface="Arial" pitchFamily="34" charset="0"/>
                  <a:cs typeface="Arial" pitchFamily="34" charset="0"/>
                </a:rPr>
                <a:t>Embedded Hardware </a:t>
              </a:r>
            </a:p>
          </p:txBody>
        </p:sp>
      </p:grpSp>
      <p:grpSp>
        <p:nvGrpSpPr>
          <p:cNvPr id="160" name="Group 159"/>
          <p:cNvGrpSpPr/>
          <p:nvPr/>
        </p:nvGrpSpPr>
        <p:grpSpPr>
          <a:xfrm>
            <a:off x="791900" y="5480654"/>
            <a:ext cx="2560900" cy="1261565"/>
            <a:chOff x="719351" y="4332439"/>
            <a:chExt cx="2434142" cy="1616190"/>
          </a:xfrm>
        </p:grpSpPr>
        <p:grpSp>
          <p:nvGrpSpPr>
            <p:cNvPr id="162" name="Group 161"/>
            <p:cNvGrpSpPr/>
            <p:nvPr/>
          </p:nvGrpSpPr>
          <p:grpSpPr>
            <a:xfrm>
              <a:off x="719351" y="4332439"/>
              <a:ext cx="2434142" cy="1616190"/>
              <a:chOff x="719351" y="4332439"/>
              <a:chExt cx="2434142" cy="1616190"/>
            </a:xfrm>
          </p:grpSpPr>
          <p:sp>
            <p:nvSpPr>
              <p:cNvPr id="239" name="Rounded Rectangle 238"/>
              <p:cNvSpPr/>
              <p:nvPr/>
            </p:nvSpPr>
            <p:spPr>
              <a:xfrm>
                <a:off x="719351" y="4332439"/>
                <a:ext cx="2434142" cy="1616190"/>
              </a:xfrm>
              <a:prstGeom prst="roundRect">
                <a:avLst/>
              </a:prstGeom>
              <a:solidFill>
                <a:srgbClr val="FFFFFF"/>
              </a:solidFill>
              <a:ln w="38100">
                <a:solidFill>
                  <a:srgbClr val="024C84"/>
                </a:solidFill>
              </a:ln>
              <a:effectLst>
                <a:outerShdw blurRad="50800" dist="1143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40" name="Group 239"/>
              <p:cNvGrpSpPr/>
              <p:nvPr/>
            </p:nvGrpSpPr>
            <p:grpSpPr>
              <a:xfrm>
                <a:off x="1637062" y="4457446"/>
                <a:ext cx="703471" cy="548211"/>
                <a:chOff x="2694335" y="3536273"/>
                <a:chExt cx="703471" cy="548211"/>
              </a:xfrm>
            </p:grpSpPr>
            <p:sp>
              <p:nvSpPr>
                <p:cNvPr id="241" name="Freeform 89"/>
                <p:cNvSpPr>
                  <a:spLocks noEditPoints="1"/>
                </p:cNvSpPr>
                <p:nvPr/>
              </p:nvSpPr>
              <p:spPr bwMode="auto">
                <a:xfrm>
                  <a:off x="2694335" y="3816497"/>
                  <a:ext cx="703471" cy="267987"/>
                </a:xfrm>
                <a:custGeom>
                  <a:avLst/>
                  <a:gdLst>
                    <a:gd name="T0" fmla="*/ 12 w 302"/>
                    <a:gd name="T1" fmla="*/ 0 h 115"/>
                    <a:gd name="T2" fmla="*/ 0 w 302"/>
                    <a:gd name="T3" fmla="*/ 12 h 115"/>
                    <a:gd name="T4" fmla="*/ 0 w 302"/>
                    <a:gd name="T5" fmla="*/ 103 h 115"/>
                    <a:gd name="T6" fmla="*/ 12 w 302"/>
                    <a:gd name="T7" fmla="*/ 115 h 115"/>
                    <a:gd name="T8" fmla="*/ 290 w 302"/>
                    <a:gd name="T9" fmla="*/ 115 h 115"/>
                    <a:gd name="T10" fmla="*/ 302 w 302"/>
                    <a:gd name="T11" fmla="*/ 103 h 115"/>
                    <a:gd name="T12" fmla="*/ 302 w 302"/>
                    <a:gd name="T13" fmla="*/ 12 h 115"/>
                    <a:gd name="T14" fmla="*/ 290 w 302"/>
                    <a:gd name="T15" fmla="*/ 0 h 115"/>
                    <a:gd name="T16" fmla="*/ 12 w 302"/>
                    <a:gd name="T17" fmla="*/ 0 h 115"/>
                    <a:gd name="T18" fmla="*/ 200 w 302"/>
                    <a:gd name="T19" fmla="*/ 48 h 115"/>
                    <a:gd name="T20" fmla="*/ 191 w 302"/>
                    <a:gd name="T21" fmla="*/ 39 h 115"/>
                    <a:gd name="T22" fmla="*/ 200 w 302"/>
                    <a:gd name="T23" fmla="*/ 31 h 115"/>
                    <a:gd name="T24" fmla="*/ 208 w 302"/>
                    <a:gd name="T25" fmla="*/ 39 h 115"/>
                    <a:gd name="T26" fmla="*/ 200 w 302"/>
                    <a:gd name="T27" fmla="*/ 48 h 115"/>
                    <a:gd name="T28" fmla="*/ 230 w 302"/>
                    <a:gd name="T29" fmla="*/ 48 h 115"/>
                    <a:gd name="T30" fmla="*/ 221 w 302"/>
                    <a:gd name="T31" fmla="*/ 39 h 115"/>
                    <a:gd name="T32" fmla="*/ 230 w 302"/>
                    <a:gd name="T33" fmla="*/ 31 h 115"/>
                    <a:gd name="T34" fmla="*/ 238 w 302"/>
                    <a:gd name="T35" fmla="*/ 39 h 115"/>
                    <a:gd name="T36" fmla="*/ 230 w 302"/>
                    <a:gd name="T37" fmla="*/ 48 h 115"/>
                    <a:gd name="T38" fmla="*/ 260 w 302"/>
                    <a:gd name="T39" fmla="*/ 48 h 115"/>
                    <a:gd name="T40" fmla="*/ 251 w 302"/>
                    <a:gd name="T41" fmla="*/ 39 h 115"/>
                    <a:gd name="T42" fmla="*/ 260 w 302"/>
                    <a:gd name="T43" fmla="*/ 31 h 115"/>
                    <a:gd name="T44" fmla="*/ 268 w 302"/>
                    <a:gd name="T45" fmla="*/ 39 h 115"/>
                    <a:gd name="T46" fmla="*/ 260 w 302"/>
                    <a:gd name="T47" fmla="*/ 4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2" h="115">
                      <a:moveTo>
                        <a:pt x="12" y="0"/>
                      </a:moveTo>
                      <a:cubicBezTo>
                        <a:pt x="5" y="0"/>
                        <a:pt x="0" y="6"/>
                        <a:pt x="0" y="12"/>
                      </a:cubicBezTo>
                      <a:cubicBezTo>
                        <a:pt x="0" y="103"/>
                        <a:pt x="0" y="103"/>
                        <a:pt x="0" y="103"/>
                      </a:cubicBezTo>
                      <a:cubicBezTo>
                        <a:pt x="0" y="110"/>
                        <a:pt x="5" y="115"/>
                        <a:pt x="12" y="115"/>
                      </a:cubicBezTo>
                      <a:cubicBezTo>
                        <a:pt x="290" y="115"/>
                        <a:pt x="290" y="115"/>
                        <a:pt x="290" y="115"/>
                      </a:cubicBezTo>
                      <a:cubicBezTo>
                        <a:pt x="297" y="115"/>
                        <a:pt x="302" y="110"/>
                        <a:pt x="302" y="103"/>
                      </a:cubicBezTo>
                      <a:cubicBezTo>
                        <a:pt x="302" y="12"/>
                        <a:pt x="302" y="12"/>
                        <a:pt x="302" y="12"/>
                      </a:cubicBezTo>
                      <a:cubicBezTo>
                        <a:pt x="302" y="6"/>
                        <a:pt x="297" y="0"/>
                        <a:pt x="290" y="0"/>
                      </a:cubicBezTo>
                      <a:lnTo>
                        <a:pt x="12" y="0"/>
                      </a:lnTo>
                      <a:close/>
                      <a:moveTo>
                        <a:pt x="200" y="48"/>
                      </a:moveTo>
                      <a:cubicBezTo>
                        <a:pt x="195" y="48"/>
                        <a:pt x="191" y="44"/>
                        <a:pt x="191" y="39"/>
                      </a:cubicBezTo>
                      <a:cubicBezTo>
                        <a:pt x="191" y="35"/>
                        <a:pt x="195" y="31"/>
                        <a:pt x="200" y="31"/>
                      </a:cubicBezTo>
                      <a:cubicBezTo>
                        <a:pt x="205" y="31"/>
                        <a:pt x="208" y="35"/>
                        <a:pt x="208" y="39"/>
                      </a:cubicBezTo>
                      <a:cubicBezTo>
                        <a:pt x="208" y="44"/>
                        <a:pt x="205" y="48"/>
                        <a:pt x="200" y="48"/>
                      </a:cubicBezTo>
                      <a:close/>
                      <a:moveTo>
                        <a:pt x="230" y="48"/>
                      </a:moveTo>
                      <a:cubicBezTo>
                        <a:pt x="225" y="48"/>
                        <a:pt x="221" y="44"/>
                        <a:pt x="221" y="39"/>
                      </a:cubicBezTo>
                      <a:cubicBezTo>
                        <a:pt x="221" y="35"/>
                        <a:pt x="225" y="31"/>
                        <a:pt x="230" y="31"/>
                      </a:cubicBezTo>
                      <a:cubicBezTo>
                        <a:pt x="235" y="31"/>
                        <a:pt x="238" y="35"/>
                        <a:pt x="238" y="39"/>
                      </a:cubicBezTo>
                      <a:cubicBezTo>
                        <a:pt x="238" y="44"/>
                        <a:pt x="235" y="48"/>
                        <a:pt x="230" y="48"/>
                      </a:cubicBezTo>
                      <a:close/>
                      <a:moveTo>
                        <a:pt x="260" y="48"/>
                      </a:moveTo>
                      <a:cubicBezTo>
                        <a:pt x="255" y="48"/>
                        <a:pt x="251" y="44"/>
                        <a:pt x="251" y="39"/>
                      </a:cubicBezTo>
                      <a:cubicBezTo>
                        <a:pt x="251" y="35"/>
                        <a:pt x="255" y="31"/>
                        <a:pt x="260" y="31"/>
                      </a:cubicBezTo>
                      <a:cubicBezTo>
                        <a:pt x="265" y="31"/>
                        <a:pt x="268" y="35"/>
                        <a:pt x="268" y="39"/>
                      </a:cubicBezTo>
                      <a:cubicBezTo>
                        <a:pt x="268" y="44"/>
                        <a:pt x="265" y="48"/>
                        <a:pt x="260" y="48"/>
                      </a:cubicBez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90"/>
                <p:cNvSpPr>
                  <a:spLocks/>
                </p:cNvSpPr>
                <p:nvPr/>
              </p:nvSpPr>
              <p:spPr bwMode="auto">
                <a:xfrm>
                  <a:off x="3063742" y="3536273"/>
                  <a:ext cx="264997" cy="90995"/>
                </a:xfrm>
                <a:custGeom>
                  <a:avLst/>
                  <a:gdLst>
                    <a:gd name="T0" fmla="*/ 1 w 70"/>
                    <a:gd name="T1" fmla="*/ 16 h 24"/>
                    <a:gd name="T2" fmla="*/ 1 w 70"/>
                    <a:gd name="T3" fmla="*/ 16 h 24"/>
                    <a:gd name="T4" fmla="*/ 0 w 70"/>
                    <a:gd name="T5" fmla="*/ 19 h 24"/>
                    <a:gd name="T6" fmla="*/ 4 w 70"/>
                    <a:gd name="T7" fmla="*/ 24 h 24"/>
                    <a:gd name="T8" fmla="*/ 7 w 70"/>
                    <a:gd name="T9" fmla="*/ 22 h 24"/>
                    <a:gd name="T10" fmla="*/ 7 w 70"/>
                    <a:gd name="T11" fmla="*/ 22 h 24"/>
                    <a:gd name="T12" fmla="*/ 35 w 70"/>
                    <a:gd name="T13" fmla="*/ 8 h 24"/>
                    <a:gd name="T14" fmla="*/ 63 w 70"/>
                    <a:gd name="T15" fmla="*/ 22 h 24"/>
                    <a:gd name="T16" fmla="*/ 63 w 70"/>
                    <a:gd name="T17" fmla="*/ 22 h 24"/>
                    <a:gd name="T18" fmla="*/ 66 w 70"/>
                    <a:gd name="T19" fmla="*/ 24 h 24"/>
                    <a:gd name="T20" fmla="*/ 70 w 70"/>
                    <a:gd name="T21" fmla="*/ 19 h 24"/>
                    <a:gd name="T22" fmla="*/ 69 w 70"/>
                    <a:gd name="T23" fmla="*/ 16 h 24"/>
                    <a:gd name="T24" fmla="*/ 35 w 70"/>
                    <a:gd name="T25" fmla="*/ 0 h 24"/>
                    <a:gd name="T26" fmla="*/ 1 w 70"/>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4">
                      <a:moveTo>
                        <a:pt x="1" y="16"/>
                      </a:moveTo>
                      <a:cubicBezTo>
                        <a:pt x="1" y="16"/>
                        <a:pt x="1" y="16"/>
                        <a:pt x="1" y="16"/>
                      </a:cubicBezTo>
                      <a:cubicBezTo>
                        <a:pt x="0" y="17"/>
                        <a:pt x="0" y="18"/>
                        <a:pt x="0" y="19"/>
                      </a:cubicBezTo>
                      <a:cubicBezTo>
                        <a:pt x="0" y="22"/>
                        <a:pt x="2" y="24"/>
                        <a:pt x="4" y="24"/>
                      </a:cubicBezTo>
                      <a:cubicBezTo>
                        <a:pt x="5" y="24"/>
                        <a:pt x="6" y="23"/>
                        <a:pt x="7" y="22"/>
                      </a:cubicBezTo>
                      <a:cubicBezTo>
                        <a:pt x="7" y="22"/>
                        <a:pt x="7" y="22"/>
                        <a:pt x="7" y="22"/>
                      </a:cubicBezTo>
                      <a:cubicBezTo>
                        <a:pt x="14" y="14"/>
                        <a:pt x="24" y="8"/>
                        <a:pt x="35" y="8"/>
                      </a:cubicBezTo>
                      <a:cubicBezTo>
                        <a:pt x="46" y="8"/>
                        <a:pt x="57" y="14"/>
                        <a:pt x="63" y="22"/>
                      </a:cubicBezTo>
                      <a:cubicBezTo>
                        <a:pt x="63" y="22"/>
                        <a:pt x="63" y="22"/>
                        <a:pt x="63" y="22"/>
                      </a:cubicBezTo>
                      <a:cubicBezTo>
                        <a:pt x="64" y="23"/>
                        <a:pt x="65" y="24"/>
                        <a:pt x="66" y="24"/>
                      </a:cubicBezTo>
                      <a:cubicBezTo>
                        <a:pt x="68" y="24"/>
                        <a:pt x="70" y="22"/>
                        <a:pt x="70" y="19"/>
                      </a:cubicBezTo>
                      <a:cubicBezTo>
                        <a:pt x="70" y="18"/>
                        <a:pt x="70" y="17"/>
                        <a:pt x="69" y="16"/>
                      </a:cubicBezTo>
                      <a:cubicBezTo>
                        <a:pt x="61" y="6"/>
                        <a:pt x="49" y="0"/>
                        <a:pt x="35" y="0"/>
                      </a:cubicBezTo>
                      <a:cubicBezTo>
                        <a:pt x="21" y="0"/>
                        <a:pt x="9" y="6"/>
                        <a:pt x="1" y="16"/>
                      </a:cubicBez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91"/>
                <p:cNvSpPr>
                  <a:spLocks/>
                </p:cNvSpPr>
                <p:nvPr/>
              </p:nvSpPr>
              <p:spPr bwMode="auto">
                <a:xfrm>
                  <a:off x="3110035" y="3604919"/>
                  <a:ext cx="172407" cy="71838"/>
                </a:xfrm>
                <a:custGeom>
                  <a:avLst/>
                  <a:gdLst>
                    <a:gd name="T0" fmla="*/ 2 w 46"/>
                    <a:gd name="T1" fmla="*/ 11 h 19"/>
                    <a:gd name="T2" fmla="*/ 2 w 46"/>
                    <a:gd name="T3" fmla="*/ 17 h 19"/>
                    <a:gd name="T4" fmla="*/ 8 w 46"/>
                    <a:gd name="T5" fmla="*/ 17 h 19"/>
                    <a:gd name="T6" fmla="*/ 8 w 46"/>
                    <a:gd name="T7" fmla="*/ 17 h 19"/>
                    <a:gd name="T8" fmla="*/ 23 w 46"/>
                    <a:gd name="T9" fmla="*/ 9 h 19"/>
                    <a:gd name="T10" fmla="*/ 38 w 46"/>
                    <a:gd name="T11" fmla="*/ 17 h 19"/>
                    <a:gd name="T12" fmla="*/ 38 w 46"/>
                    <a:gd name="T13" fmla="*/ 17 h 19"/>
                    <a:gd name="T14" fmla="*/ 38 w 46"/>
                    <a:gd name="T15" fmla="*/ 17 h 19"/>
                    <a:gd name="T16" fmla="*/ 44 w 46"/>
                    <a:gd name="T17" fmla="*/ 17 h 19"/>
                    <a:gd name="T18" fmla="*/ 44 w 46"/>
                    <a:gd name="T19" fmla="*/ 11 h 19"/>
                    <a:gd name="T20" fmla="*/ 23 w 46"/>
                    <a:gd name="T21" fmla="*/ 0 h 19"/>
                    <a:gd name="T22" fmla="*/ 2 w 46"/>
                    <a:gd name="T2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9">
                      <a:moveTo>
                        <a:pt x="2" y="11"/>
                      </a:moveTo>
                      <a:cubicBezTo>
                        <a:pt x="0" y="13"/>
                        <a:pt x="1" y="16"/>
                        <a:pt x="2" y="17"/>
                      </a:cubicBezTo>
                      <a:cubicBezTo>
                        <a:pt x="4" y="19"/>
                        <a:pt x="6" y="19"/>
                        <a:pt x="8" y="17"/>
                      </a:cubicBezTo>
                      <a:cubicBezTo>
                        <a:pt x="8" y="17"/>
                        <a:pt x="8" y="17"/>
                        <a:pt x="8" y="17"/>
                      </a:cubicBezTo>
                      <a:cubicBezTo>
                        <a:pt x="11" y="12"/>
                        <a:pt x="17" y="9"/>
                        <a:pt x="23" y="9"/>
                      </a:cubicBezTo>
                      <a:cubicBezTo>
                        <a:pt x="29" y="9"/>
                        <a:pt x="35" y="12"/>
                        <a:pt x="38" y="17"/>
                      </a:cubicBezTo>
                      <a:cubicBezTo>
                        <a:pt x="38" y="17"/>
                        <a:pt x="38" y="17"/>
                        <a:pt x="38" y="17"/>
                      </a:cubicBezTo>
                      <a:cubicBezTo>
                        <a:pt x="38" y="17"/>
                        <a:pt x="38" y="17"/>
                        <a:pt x="38" y="17"/>
                      </a:cubicBezTo>
                      <a:cubicBezTo>
                        <a:pt x="40" y="19"/>
                        <a:pt x="42" y="19"/>
                        <a:pt x="44" y="17"/>
                      </a:cubicBezTo>
                      <a:cubicBezTo>
                        <a:pt x="46" y="16"/>
                        <a:pt x="46" y="13"/>
                        <a:pt x="44" y="11"/>
                      </a:cubicBezTo>
                      <a:cubicBezTo>
                        <a:pt x="39" y="5"/>
                        <a:pt x="32" y="0"/>
                        <a:pt x="23" y="0"/>
                      </a:cubicBezTo>
                      <a:cubicBezTo>
                        <a:pt x="14" y="0"/>
                        <a:pt x="7" y="5"/>
                        <a:pt x="2" y="11"/>
                      </a:cubicBez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92"/>
                <p:cNvSpPr>
                  <a:spLocks noChangeArrowheads="1"/>
                </p:cNvSpPr>
                <p:nvPr/>
              </p:nvSpPr>
              <p:spPr bwMode="auto">
                <a:xfrm>
                  <a:off x="3173889" y="3687926"/>
                  <a:ext cx="44698" cy="44698"/>
                </a:xfrm>
                <a:prstGeom prst="ellipse">
                  <a:avLst/>
                </a:pr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3" name="Group 162"/>
            <p:cNvGrpSpPr/>
            <p:nvPr/>
          </p:nvGrpSpPr>
          <p:grpSpPr>
            <a:xfrm>
              <a:off x="863684" y="5079629"/>
              <a:ext cx="2020140" cy="712646"/>
              <a:chOff x="863684" y="5079629"/>
              <a:chExt cx="2020140" cy="712646"/>
            </a:xfrm>
          </p:grpSpPr>
          <p:grpSp>
            <p:nvGrpSpPr>
              <p:cNvPr id="164" name="Group 163"/>
              <p:cNvGrpSpPr/>
              <p:nvPr/>
            </p:nvGrpSpPr>
            <p:grpSpPr>
              <a:xfrm>
                <a:off x="2614705" y="5079629"/>
                <a:ext cx="264997" cy="196351"/>
                <a:chOff x="3063742" y="3536273"/>
                <a:chExt cx="264997" cy="196351"/>
              </a:xfrm>
              <a:solidFill>
                <a:schemeClr val="tx1"/>
              </a:solidFill>
            </p:grpSpPr>
            <p:sp>
              <p:nvSpPr>
                <p:cNvPr id="236" name="Freeform 90"/>
                <p:cNvSpPr>
                  <a:spLocks/>
                </p:cNvSpPr>
                <p:nvPr/>
              </p:nvSpPr>
              <p:spPr bwMode="auto">
                <a:xfrm>
                  <a:off x="3063742" y="3536273"/>
                  <a:ext cx="264997" cy="90995"/>
                </a:xfrm>
                <a:custGeom>
                  <a:avLst/>
                  <a:gdLst>
                    <a:gd name="T0" fmla="*/ 1 w 70"/>
                    <a:gd name="T1" fmla="*/ 16 h 24"/>
                    <a:gd name="T2" fmla="*/ 1 w 70"/>
                    <a:gd name="T3" fmla="*/ 16 h 24"/>
                    <a:gd name="T4" fmla="*/ 0 w 70"/>
                    <a:gd name="T5" fmla="*/ 19 h 24"/>
                    <a:gd name="T6" fmla="*/ 4 w 70"/>
                    <a:gd name="T7" fmla="*/ 24 h 24"/>
                    <a:gd name="T8" fmla="*/ 7 w 70"/>
                    <a:gd name="T9" fmla="*/ 22 h 24"/>
                    <a:gd name="T10" fmla="*/ 7 w 70"/>
                    <a:gd name="T11" fmla="*/ 22 h 24"/>
                    <a:gd name="T12" fmla="*/ 35 w 70"/>
                    <a:gd name="T13" fmla="*/ 8 h 24"/>
                    <a:gd name="T14" fmla="*/ 63 w 70"/>
                    <a:gd name="T15" fmla="*/ 22 h 24"/>
                    <a:gd name="T16" fmla="*/ 63 w 70"/>
                    <a:gd name="T17" fmla="*/ 22 h 24"/>
                    <a:gd name="T18" fmla="*/ 66 w 70"/>
                    <a:gd name="T19" fmla="*/ 24 h 24"/>
                    <a:gd name="T20" fmla="*/ 70 w 70"/>
                    <a:gd name="T21" fmla="*/ 19 h 24"/>
                    <a:gd name="T22" fmla="*/ 69 w 70"/>
                    <a:gd name="T23" fmla="*/ 16 h 24"/>
                    <a:gd name="T24" fmla="*/ 35 w 70"/>
                    <a:gd name="T25" fmla="*/ 0 h 24"/>
                    <a:gd name="T26" fmla="*/ 1 w 70"/>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4">
                      <a:moveTo>
                        <a:pt x="1" y="16"/>
                      </a:moveTo>
                      <a:cubicBezTo>
                        <a:pt x="1" y="16"/>
                        <a:pt x="1" y="16"/>
                        <a:pt x="1" y="16"/>
                      </a:cubicBezTo>
                      <a:cubicBezTo>
                        <a:pt x="0" y="17"/>
                        <a:pt x="0" y="18"/>
                        <a:pt x="0" y="19"/>
                      </a:cubicBezTo>
                      <a:cubicBezTo>
                        <a:pt x="0" y="22"/>
                        <a:pt x="2" y="24"/>
                        <a:pt x="4" y="24"/>
                      </a:cubicBezTo>
                      <a:cubicBezTo>
                        <a:pt x="5" y="24"/>
                        <a:pt x="6" y="23"/>
                        <a:pt x="7" y="22"/>
                      </a:cubicBezTo>
                      <a:cubicBezTo>
                        <a:pt x="7" y="22"/>
                        <a:pt x="7" y="22"/>
                        <a:pt x="7" y="22"/>
                      </a:cubicBezTo>
                      <a:cubicBezTo>
                        <a:pt x="14" y="14"/>
                        <a:pt x="24" y="8"/>
                        <a:pt x="35" y="8"/>
                      </a:cubicBezTo>
                      <a:cubicBezTo>
                        <a:pt x="46" y="8"/>
                        <a:pt x="57" y="14"/>
                        <a:pt x="63" y="22"/>
                      </a:cubicBezTo>
                      <a:cubicBezTo>
                        <a:pt x="63" y="22"/>
                        <a:pt x="63" y="22"/>
                        <a:pt x="63" y="22"/>
                      </a:cubicBezTo>
                      <a:cubicBezTo>
                        <a:pt x="64" y="23"/>
                        <a:pt x="65" y="24"/>
                        <a:pt x="66" y="24"/>
                      </a:cubicBezTo>
                      <a:cubicBezTo>
                        <a:pt x="68" y="24"/>
                        <a:pt x="70" y="22"/>
                        <a:pt x="70" y="19"/>
                      </a:cubicBezTo>
                      <a:cubicBezTo>
                        <a:pt x="70" y="18"/>
                        <a:pt x="70" y="17"/>
                        <a:pt x="69" y="16"/>
                      </a:cubicBezTo>
                      <a:cubicBezTo>
                        <a:pt x="61" y="6"/>
                        <a:pt x="49" y="0"/>
                        <a:pt x="35" y="0"/>
                      </a:cubicBezTo>
                      <a:cubicBezTo>
                        <a:pt x="21" y="0"/>
                        <a:pt x="9" y="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91"/>
                <p:cNvSpPr>
                  <a:spLocks/>
                </p:cNvSpPr>
                <p:nvPr/>
              </p:nvSpPr>
              <p:spPr bwMode="auto">
                <a:xfrm>
                  <a:off x="3110035" y="3604919"/>
                  <a:ext cx="172407" cy="71838"/>
                </a:xfrm>
                <a:custGeom>
                  <a:avLst/>
                  <a:gdLst>
                    <a:gd name="T0" fmla="*/ 2 w 46"/>
                    <a:gd name="T1" fmla="*/ 11 h 19"/>
                    <a:gd name="T2" fmla="*/ 2 w 46"/>
                    <a:gd name="T3" fmla="*/ 17 h 19"/>
                    <a:gd name="T4" fmla="*/ 8 w 46"/>
                    <a:gd name="T5" fmla="*/ 17 h 19"/>
                    <a:gd name="T6" fmla="*/ 8 w 46"/>
                    <a:gd name="T7" fmla="*/ 17 h 19"/>
                    <a:gd name="T8" fmla="*/ 23 w 46"/>
                    <a:gd name="T9" fmla="*/ 9 h 19"/>
                    <a:gd name="T10" fmla="*/ 38 w 46"/>
                    <a:gd name="T11" fmla="*/ 17 h 19"/>
                    <a:gd name="T12" fmla="*/ 38 w 46"/>
                    <a:gd name="T13" fmla="*/ 17 h 19"/>
                    <a:gd name="T14" fmla="*/ 38 w 46"/>
                    <a:gd name="T15" fmla="*/ 17 h 19"/>
                    <a:gd name="T16" fmla="*/ 44 w 46"/>
                    <a:gd name="T17" fmla="*/ 17 h 19"/>
                    <a:gd name="T18" fmla="*/ 44 w 46"/>
                    <a:gd name="T19" fmla="*/ 11 h 19"/>
                    <a:gd name="T20" fmla="*/ 23 w 46"/>
                    <a:gd name="T21" fmla="*/ 0 h 19"/>
                    <a:gd name="T22" fmla="*/ 2 w 46"/>
                    <a:gd name="T2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9">
                      <a:moveTo>
                        <a:pt x="2" y="11"/>
                      </a:moveTo>
                      <a:cubicBezTo>
                        <a:pt x="0" y="13"/>
                        <a:pt x="1" y="16"/>
                        <a:pt x="2" y="17"/>
                      </a:cubicBezTo>
                      <a:cubicBezTo>
                        <a:pt x="4" y="19"/>
                        <a:pt x="6" y="19"/>
                        <a:pt x="8" y="17"/>
                      </a:cubicBezTo>
                      <a:cubicBezTo>
                        <a:pt x="8" y="17"/>
                        <a:pt x="8" y="17"/>
                        <a:pt x="8" y="17"/>
                      </a:cubicBezTo>
                      <a:cubicBezTo>
                        <a:pt x="11" y="12"/>
                        <a:pt x="17" y="9"/>
                        <a:pt x="23" y="9"/>
                      </a:cubicBezTo>
                      <a:cubicBezTo>
                        <a:pt x="29" y="9"/>
                        <a:pt x="35" y="12"/>
                        <a:pt x="38" y="17"/>
                      </a:cubicBezTo>
                      <a:cubicBezTo>
                        <a:pt x="38" y="17"/>
                        <a:pt x="38" y="17"/>
                        <a:pt x="38" y="17"/>
                      </a:cubicBezTo>
                      <a:cubicBezTo>
                        <a:pt x="38" y="17"/>
                        <a:pt x="38" y="17"/>
                        <a:pt x="38" y="17"/>
                      </a:cubicBezTo>
                      <a:cubicBezTo>
                        <a:pt x="40" y="19"/>
                        <a:pt x="42" y="19"/>
                        <a:pt x="44" y="17"/>
                      </a:cubicBezTo>
                      <a:cubicBezTo>
                        <a:pt x="46" y="16"/>
                        <a:pt x="46" y="13"/>
                        <a:pt x="44" y="11"/>
                      </a:cubicBezTo>
                      <a:cubicBezTo>
                        <a:pt x="39" y="5"/>
                        <a:pt x="32" y="0"/>
                        <a:pt x="23" y="0"/>
                      </a:cubicBezTo>
                      <a:cubicBezTo>
                        <a:pt x="14" y="0"/>
                        <a:pt x="7" y="5"/>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92"/>
                <p:cNvSpPr>
                  <a:spLocks noChangeArrowheads="1"/>
                </p:cNvSpPr>
                <p:nvPr/>
              </p:nvSpPr>
              <p:spPr bwMode="auto">
                <a:xfrm>
                  <a:off x="3173889" y="3687926"/>
                  <a:ext cx="44698" cy="44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65" name="Picture 1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882089" y="5246421"/>
                <a:ext cx="1001735" cy="500868"/>
              </a:xfrm>
              <a:prstGeom prst="rect">
                <a:avLst/>
              </a:prstGeom>
            </p:spPr>
          </p:pic>
          <p:pic>
            <p:nvPicPr>
              <p:cNvPr id="166" name="Picture 16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63684" y="5200350"/>
                <a:ext cx="909587" cy="591925"/>
              </a:xfrm>
              <a:prstGeom prst="rect">
                <a:avLst/>
              </a:prstGeom>
            </p:spPr>
          </p:pic>
          <p:grpSp>
            <p:nvGrpSpPr>
              <p:cNvPr id="167" name="Group 166"/>
              <p:cNvGrpSpPr/>
              <p:nvPr/>
            </p:nvGrpSpPr>
            <p:grpSpPr>
              <a:xfrm>
                <a:off x="1380587" y="5109355"/>
                <a:ext cx="264997" cy="196351"/>
                <a:chOff x="3065400" y="3536273"/>
                <a:chExt cx="264997" cy="196351"/>
              </a:xfrm>
              <a:solidFill>
                <a:srgbClr val="0F5D3F"/>
              </a:solidFill>
            </p:grpSpPr>
            <p:sp>
              <p:nvSpPr>
                <p:cNvPr id="168" name="Freeform 90"/>
                <p:cNvSpPr>
                  <a:spLocks/>
                </p:cNvSpPr>
                <p:nvPr/>
              </p:nvSpPr>
              <p:spPr bwMode="auto">
                <a:xfrm>
                  <a:off x="3065400" y="3536273"/>
                  <a:ext cx="264997" cy="90995"/>
                </a:xfrm>
                <a:custGeom>
                  <a:avLst/>
                  <a:gdLst>
                    <a:gd name="T0" fmla="*/ 1 w 70"/>
                    <a:gd name="T1" fmla="*/ 16 h 24"/>
                    <a:gd name="T2" fmla="*/ 1 w 70"/>
                    <a:gd name="T3" fmla="*/ 16 h 24"/>
                    <a:gd name="T4" fmla="*/ 0 w 70"/>
                    <a:gd name="T5" fmla="*/ 19 h 24"/>
                    <a:gd name="T6" fmla="*/ 4 w 70"/>
                    <a:gd name="T7" fmla="*/ 24 h 24"/>
                    <a:gd name="T8" fmla="*/ 7 w 70"/>
                    <a:gd name="T9" fmla="*/ 22 h 24"/>
                    <a:gd name="T10" fmla="*/ 7 w 70"/>
                    <a:gd name="T11" fmla="*/ 22 h 24"/>
                    <a:gd name="T12" fmla="*/ 35 w 70"/>
                    <a:gd name="T13" fmla="*/ 8 h 24"/>
                    <a:gd name="T14" fmla="*/ 63 w 70"/>
                    <a:gd name="T15" fmla="*/ 22 h 24"/>
                    <a:gd name="T16" fmla="*/ 63 w 70"/>
                    <a:gd name="T17" fmla="*/ 22 h 24"/>
                    <a:gd name="T18" fmla="*/ 66 w 70"/>
                    <a:gd name="T19" fmla="*/ 24 h 24"/>
                    <a:gd name="T20" fmla="*/ 70 w 70"/>
                    <a:gd name="T21" fmla="*/ 19 h 24"/>
                    <a:gd name="T22" fmla="*/ 69 w 70"/>
                    <a:gd name="T23" fmla="*/ 16 h 24"/>
                    <a:gd name="T24" fmla="*/ 35 w 70"/>
                    <a:gd name="T25" fmla="*/ 0 h 24"/>
                    <a:gd name="T26" fmla="*/ 1 w 70"/>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4">
                      <a:moveTo>
                        <a:pt x="1" y="16"/>
                      </a:moveTo>
                      <a:cubicBezTo>
                        <a:pt x="1" y="16"/>
                        <a:pt x="1" y="16"/>
                        <a:pt x="1" y="16"/>
                      </a:cubicBezTo>
                      <a:cubicBezTo>
                        <a:pt x="0" y="17"/>
                        <a:pt x="0" y="18"/>
                        <a:pt x="0" y="19"/>
                      </a:cubicBezTo>
                      <a:cubicBezTo>
                        <a:pt x="0" y="22"/>
                        <a:pt x="2" y="24"/>
                        <a:pt x="4" y="24"/>
                      </a:cubicBezTo>
                      <a:cubicBezTo>
                        <a:pt x="5" y="24"/>
                        <a:pt x="6" y="23"/>
                        <a:pt x="7" y="22"/>
                      </a:cubicBezTo>
                      <a:cubicBezTo>
                        <a:pt x="7" y="22"/>
                        <a:pt x="7" y="22"/>
                        <a:pt x="7" y="22"/>
                      </a:cubicBezTo>
                      <a:cubicBezTo>
                        <a:pt x="14" y="14"/>
                        <a:pt x="24" y="8"/>
                        <a:pt x="35" y="8"/>
                      </a:cubicBezTo>
                      <a:cubicBezTo>
                        <a:pt x="46" y="8"/>
                        <a:pt x="57" y="14"/>
                        <a:pt x="63" y="22"/>
                      </a:cubicBezTo>
                      <a:cubicBezTo>
                        <a:pt x="63" y="22"/>
                        <a:pt x="63" y="22"/>
                        <a:pt x="63" y="22"/>
                      </a:cubicBezTo>
                      <a:cubicBezTo>
                        <a:pt x="64" y="23"/>
                        <a:pt x="65" y="24"/>
                        <a:pt x="66" y="24"/>
                      </a:cubicBezTo>
                      <a:cubicBezTo>
                        <a:pt x="68" y="24"/>
                        <a:pt x="70" y="22"/>
                        <a:pt x="70" y="19"/>
                      </a:cubicBezTo>
                      <a:cubicBezTo>
                        <a:pt x="70" y="18"/>
                        <a:pt x="70" y="17"/>
                        <a:pt x="69" y="16"/>
                      </a:cubicBezTo>
                      <a:cubicBezTo>
                        <a:pt x="61" y="6"/>
                        <a:pt x="49" y="0"/>
                        <a:pt x="35" y="0"/>
                      </a:cubicBezTo>
                      <a:cubicBezTo>
                        <a:pt x="21" y="0"/>
                        <a:pt x="9" y="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91"/>
                <p:cNvSpPr>
                  <a:spLocks/>
                </p:cNvSpPr>
                <p:nvPr/>
              </p:nvSpPr>
              <p:spPr bwMode="auto">
                <a:xfrm>
                  <a:off x="3110035" y="3604919"/>
                  <a:ext cx="172407" cy="71838"/>
                </a:xfrm>
                <a:custGeom>
                  <a:avLst/>
                  <a:gdLst>
                    <a:gd name="T0" fmla="*/ 2 w 46"/>
                    <a:gd name="T1" fmla="*/ 11 h 19"/>
                    <a:gd name="T2" fmla="*/ 2 w 46"/>
                    <a:gd name="T3" fmla="*/ 17 h 19"/>
                    <a:gd name="T4" fmla="*/ 8 w 46"/>
                    <a:gd name="T5" fmla="*/ 17 h 19"/>
                    <a:gd name="T6" fmla="*/ 8 w 46"/>
                    <a:gd name="T7" fmla="*/ 17 h 19"/>
                    <a:gd name="T8" fmla="*/ 23 w 46"/>
                    <a:gd name="T9" fmla="*/ 9 h 19"/>
                    <a:gd name="T10" fmla="*/ 38 w 46"/>
                    <a:gd name="T11" fmla="*/ 17 h 19"/>
                    <a:gd name="T12" fmla="*/ 38 w 46"/>
                    <a:gd name="T13" fmla="*/ 17 h 19"/>
                    <a:gd name="T14" fmla="*/ 38 w 46"/>
                    <a:gd name="T15" fmla="*/ 17 h 19"/>
                    <a:gd name="T16" fmla="*/ 44 w 46"/>
                    <a:gd name="T17" fmla="*/ 17 h 19"/>
                    <a:gd name="T18" fmla="*/ 44 w 46"/>
                    <a:gd name="T19" fmla="*/ 11 h 19"/>
                    <a:gd name="T20" fmla="*/ 23 w 46"/>
                    <a:gd name="T21" fmla="*/ 0 h 19"/>
                    <a:gd name="T22" fmla="*/ 2 w 46"/>
                    <a:gd name="T2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9">
                      <a:moveTo>
                        <a:pt x="2" y="11"/>
                      </a:moveTo>
                      <a:cubicBezTo>
                        <a:pt x="0" y="13"/>
                        <a:pt x="1" y="16"/>
                        <a:pt x="2" y="17"/>
                      </a:cubicBezTo>
                      <a:cubicBezTo>
                        <a:pt x="4" y="19"/>
                        <a:pt x="6" y="19"/>
                        <a:pt x="8" y="17"/>
                      </a:cubicBezTo>
                      <a:cubicBezTo>
                        <a:pt x="8" y="17"/>
                        <a:pt x="8" y="17"/>
                        <a:pt x="8" y="17"/>
                      </a:cubicBezTo>
                      <a:cubicBezTo>
                        <a:pt x="11" y="12"/>
                        <a:pt x="17" y="9"/>
                        <a:pt x="23" y="9"/>
                      </a:cubicBezTo>
                      <a:cubicBezTo>
                        <a:pt x="29" y="9"/>
                        <a:pt x="35" y="12"/>
                        <a:pt x="38" y="17"/>
                      </a:cubicBezTo>
                      <a:cubicBezTo>
                        <a:pt x="38" y="17"/>
                        <a:pt x="38" y="17"/>
                        <a:pt x="38" y="17"/>
                      </a:cubicBezTo>
                      <a:cubicBezTo>
                        <a:pt x="38" y="17"/>
                        <a:pt x="38" y="17"/>
                        <a:pt x="38" y="17"/>
                      </a:cubicBezTo>
                      <a:cubicBezTo>
                        <a:pt x="40" y="19"/>
                        <a:pt x="42" y="19"/>
                        <a:pt x="44" y="17"/>
                      </a:cubicBezTo>
                      <a:cubicBezTo>
                        <a:pt x="46" y="16"/>
                        <a:pt x="46" y="13"/>
                        <a:pt x="44" y="11"/>
                      </a:cubicBezTo>
                      <a:cubicBezTo>
                        <a:pt x="39" y="5"/>
                        <a:pt x="32" y="0"/>
                        <a:pt x="23" y="0"/>
                      </a:cubicBezTo>
                      <a:cubicBezTo>
                        <a:pt x="14" y="0"/>
                        <a:pt x="7" y="5"/>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92"/>
                <p:cNvSpPr>
                  <a:spLocks noChangeArrowheads="1"/>
                </p:cNvSpPr>
                <p:nvPr/>
              </p:nvSpPr>
              <p:spPr bwMode="auto">
                <a:xfrm>
                  <a:off x="3173889" y="3687926"/>
                  <a:ext cx="44698" cy="44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501" name="Rectangle 62"/>
          <p:cNvSpPr>
            <a:spLocks noChangeArrowheads="1"/>
          </p:cNvSpPr>
          <p:nvPr/>
        </p:nvSpPr>
        <p:spPr bwMode="auto">
          <a:xfrm>
            <a:off x="5943600" y="4608495"/>
            <a:ext cx="1172836" cy="713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grpSp>
        <p:nvGrpSpPr>
          <p:cNvPr id="503" name="Group 502"/>
          <p:cNvGrpSpPr/>
          <p:nvPr/>
        </p:nvGrpSpPr>
        <p:grpSpPr>
          <a:xfrm>
            <a:off x="5972753" y="4833520"/>
            <a:ext cx="275829" cy="280032"/>
            <a:chOff x="41275" y="2303463"/>
            <a:chExt cx="390525" cy="355601"/>
          </a:xfrm>
        </p:grpSpPr>
        <p:sp>
          <p:nvSpPr>
            <p:cNvPr id="505" name="Freeform 66"/>
            <p:cNvSpPr>
              <a:spLocks/>
            </p:cNvSpPr>
            <p:nvPr/>
          </p:nvSpPr>
          <p:spPr bwMode="auto">
            <a:xfrm>
              <a:off x="327025" y="2559051"/>
              <a:ext cx="53975" cy="52388"/>
            </a:xfrm>
            <a:custGeom>
              <a:avLst/>
              <a:gdLst>
                <a:gd name="T0" fmla="*/ 17 w 34"/>
                <a:gd name="T1" fmla="*/ 33 h 33"/>
                <a:gd name="T2" fmla="*/ 17 w 34"/>
                <a:gd name="T3" fmla="*/ 33 h 33"/>
                <a:gd name="T4" fmla="*/ 11 w 34"/>
                <a:gd name="T5" fmla="*/ 32 h 33"/>
                <a:gd name="T6" fmla="*/ 5 w 34"/>
                <a:gd name="T7" fmla="*/ 28 h 33"/>
                <a:gd name="T8" fmla="*/ 5 w 34"/>
                <a:gd name="T9" fmla="*/ 28 h 33"/>
                <a:gd name="T10" fmla="*/ 2 w 34"/>
                <a:gd name="T11" fmla="*/ 22 h 33"/>
                <a:gd name="T12" fmla="*/ 0 w 34"/>
                <a:gd name="T13" fmla="*/ 16 h 33"/>
                <a:gd name="T14" fmla="*/ 0 w 34"/>
                <a:gd name="T15" fmla="*/ 16 h 33"/>
                <a:gd name="T16" fmla="*/ 2 w 34"/>
                <a:gd name="T17" fmla="*/ 10 h 33"/>
                <a:gd name="T18" fmla="*/ 5 w 34"/>
                <a:gd name="T19" fmla="*/ 4 h 33"/>
                <a:gd name="T20" fmla="*/ 5 w 34"/>
                <a:gd name="T21" fmla="*/ 4 h 33"/>
                <a:gd name="T22" fmla="*/ 11 w 34"/>
                <a:gd name="T23" fmla="*/ 1 h 33"/>
                <a:gd name="T24" fmla="*/ 17 w 34"/>
                <a:gd name="T25" fmla="*/ 0 h 33"/>
                <a:gd name="T26" fmla="*/ 17 w 34"/>
                <a:gd name="T27" fmla="*/ 0 h 33"/>
                <a:gd name="T28" fmla="*/ 23 w 34"/>
                <a:gd name="T29" fmla="*/ 1 h 33"/>
                <a:gd name="T30" fmla="*/ 29 w 34"/>
                <a:gd name="T31" fmla="*/ 4 h 33"/>
                <a:gd name="T32" fmla="*/ 29 w 34"/>
                <a:gd name="T33" fmla="*/ 4 h 33"/>
                <a:gd name="T34" fmla="*/ 33 w 34"/>
                <a:gd name="T35" fmla="*/ 10 h 33"/>
                <a:gd name="T36" fmla="*/ 34 w 34"/>
                <a:gd name="T37" fmla="*/ 16 h 33"/>
                <a:gd name="T38" fmla="*/ 34 w 34"/>
                <a:gd name="T39" fmla="*/ 16 h 33"/>
                <a:gd name="T40" fmla="*/ 33 w 34"/>
                <a:gd name="T41" fmla="*/ 22 h 33"/>
                <a:gd name="T42" fmla="*/ 29 w 34"/>
                <a:gd name="T43" fmla="*/ 28 h 33"/>
                <a:gd name="T44" fmla="*/ 29 w 34"/>
                <a:gd name="T45" fmla="*/ 28 h 33"/>
                <a:gd name="T46" fmla="*/ 23 w 34"/>
                <a:gd name="T47" fmla="*/ 32 h 33"/>
                <a:gd name="T48" fmla="*/ 17 w 34"/>
                <a:gd name="T4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3">
                  <a:moveTo>
                    <a:pt x="17" y="33"/>
                  </a:moveTo>
                  <a:lnTo>
                    <a:pt x="17" y="33"/>
                  </a:lnTo>
                  <a:lnTo>
                    <a:pt x="11" y="32"/>
                  </a:lnTo>
                  <a:lnTo>
                    <a:pt x="5" y="28"/>
                  </a:lnTo>
                  <a:lnTo>
                    <a:pt x="5" y="28"/>
                  </a:lnTo>
                  <a:lnTo>
                    <a:pt x="2" y="22"/>
                  </a:lnTo>
                  <a:lnTo>
                    <a:pt x="0" y="16"/>
                  </a:lnTo>
                  <a:lnTo>
                    <a:pt x="0" y="16"/>
                  </a:lnTo>
                  <a:lnTo>
                    <a:pt x="2" y="10"/>
                  </a:lnTo>
                  <a:lnTo>
                    <a:pt x="5" y="4"/>
                  </a:lnTo>
                  <a:lnTo>
                    <a:pt x="5" y="4"/>
                  </a:lnTo>
                  <a:lnTo>
                    <a:pt x="11" y="1"/>
                  </a:lnTo>
                  <a:lnTo>
                    <a:pt x="17" y="0"/>
                  </a:lnTo>
                  <a:lnTo>
                    <a:pt x="17" y="0"/>
                  </a:lnTo>
                  <a:lnTo>
                    <a:pt x="23" y="1"/>
                  </a:lnTo>
                  <a:lnTo>
                    <a:pt x="29" y="4"/>
                  </a:lnTo>
                  <a:lnTo>
                    <a:pt x="29" y="4"/>
                  </a:lnTo>
                  <a:lnTo>
                    <a:pt x="33" y="10"/>
                  </a:lnTo>
                  <a:lnTo>
                    <a:pt x="34" y="16"/>
                  </a:lnTo>
                  <a:lnTo>
                    <a:pt x="34" y="16"/>
                  </a:lnTo>
                  <a:lnTo>
                    <a:pt x="33" y="22"/>
                  </a:lnTo>
                  <a:lnTo>
                    <a:pt x="29" y="28"/>
                  </a:lnTo>
                  <a:lnTo>
                    <a:pt x="29" y="28"/>
                  </a:lnTo>
                  <a:lnTo>
                    <a:pt x="23" y="32"/>
                  </a:lnTo>
                  <a:lnTo>
                    <a:pt x="17"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506" name="Freeform 67"/>
            <p:cNvSpPr>
              <a:spLocks/>
            </p:cNvSpPr>
            <p:nvPr/>
          </p:nvSpPr>
          <p:spPr bwMode="auto">
            <a:xfrm>
              <a:off x="276225" y="2511426"/>
              <a:ext cx="155575" cy="147638"/>
            </a:xfrm>
            <a:custGeom>
              <a:avLst/>
              <a:gdLst>
                <a:gd name="T0" fmla="*/ 65 w 98"/>
                <a:gd name="T1" fmla="*/ 0 h 93"/>
                <a:gd name="T2" fmla="*/ 59 w 98"/>
                <a:gd name="T3" fmla="*/ 6 h 93"/>
                <a:gd name="T4" fmla="*/ 53 w 98"/>
                <a:gd name="T5" fmla="*/ 14 h 93"/>
                <a:gd name="T6" fmla="*/ 49 w 98"/>
                <a:gd name="T7" fmla="*/ 14 h 93"/>
                <a:gd name="T8" fmla="*/ 46 w 98"/>
                <a:gd name="T9" fmla="*/ 14 h 93"/>
                <a:gd name="T10" fmla="*/ 38 w 98"/>
                <a:gd name="T11" fmla="*/ 6 h 93"/>
                <a:gd name="T12" fmla="*/ 32 w 98"/>
                <a:gd name="T13" fmla="*/ 0 h 93"/>
                <a:gd name="T14" fmla="*/ 29 w 98"/>
                <a:gd name="T15" fmla="*/ 1 h 93"/>
                <a:gd name="T16" fmla="*/ 22 w 98"/>
                <a:gd name="T17" fmla="*/ 6 h 93"/>
                <a:gd name="T18" fmla="*/ 17 w 98"/>
                <a:gd name="T19" fmla="*/ 8 h 93"/>
                <a:gd name="T20" fmla="*/ 17 w 98"/>
                <a:gd name="T21" fmla="*/ 9 h 93"/>
                <a:gd name="T22" fmla="*/ 23 w 98"/>
                <a:gd name="T23" fmla="*/ 27 h 93"/>
                <a:gd name="T24" fmla="*/ 19 w 98"/>
                <a:gd name="T25" fmla="*/ 33 h 93"/>
                <a:gd name="T26" fmla="*/ 5 w 98"/>
                <a:gd name="T27" fmla="*/ 36 h 93"/>
                <a:gd name="T28" fmla="*/ 0 w 98"/>
                <a:gd name="T29" fmla="*/ 37 h 93"/>
                <a:gd name="T30" fmla="*/ 0 w 98"/>
                <a:gd name="T31" fmla="*/ 55 h 93"/>
                <a:gd name="T32" fmla="*/ 5 w 98"/>
                <a:gd name="T33" fmla="*/ 57 h 93"/>
                <a:gd name="T34" fmla="*/ 19 w 98"/>
                <a:gd name="T35" fmla="*/ 60 h 93"/>
                <a:gd name="T36" fmla="*/ 23 w 98"/>
                <a:gd name="T37" fmla="*/ 66 h 93"/>
                <a:gd name="T38" fmla="*/ 17 w 98"/>
                <a:gd name="T39" fmla="*/ 84 h 93"/>
                <a:gd name="T40" fmla="*/ 17 w 98"/>
                <a:gd name="T41" fmla="*/ 85 h 93"/>
                <a:gd name="T42" fmla="*/ 32 w 98"/>
                <a:gd name="T43" fmla="*/ 93 h 93"/>
                <a:gd name="T44" fmla="*/ 38 w 98"/>
                <a:gd name="T45" fmla="*/ 87 h 93"/>
                <a:gd name="T46" fmla="*/ 46 w 98"/>
                <a:gd name="T47" fmla="*/ 79 h 93"/>
                <a:gd name="T48" fmla="*/ 49 w 98"/>
                <a:gd name="T49" fmla="*/ 79 h 93"/>
                <a:gd name="T50" fmla="*/ 53 w 98"/>
                <a:gd name="T51" fmla="*/ 79 h 93"/>
                <a:gd name="T52" fmla="*/ 60 w 98"/>
                <a:gd name="T53" fmla="*/ 87 h 93"/>
                <a:gd name="T54" fmla="*/ 64 w 98"/>
                <a:gd name="T55" fmla="*/ 92 h 93"/>
                <a:gd name="T56" fmla="*/ 66 w 98"/>
                <a:gd name="T57" fmla="*/ 93 h 93"/>
                <a:gd name="T58" fmla="*/ 82 w 98"/>
                <a:gd name="T59" fmla="*/ 84 h 93"/>
                <a:gd name="T60" fmla="*/ 80 w 98"/>
                <a:gd name="T61" fmla="*/ 78 h 93"/>
                <a:gd name="T62" fmla="*/ 76 w 98"/>
                <a:gd name="T63" fmla="*/ 66 h 93"/>
                <a:gd name="T64" fmla="*/ 79 w 98"/>
                <a:gd name="T65" fmla="*/ 60 h 93"/>
                <a:gd name="T66" fmla="*/ 97 w 98"/>
                <a:gd name="T67" fmla="*/ 56 h 93"/>
                <a:gd name="T68" fmla="*/ 98 w 98"/>
                <a:gd name="T69" fmla="*/ 37 h 93"/>
                <a:gd name="T70" fmla="*/ 97 w 98"/>
                <a:gd name="T71" fmla="*/ 37 h 93"/>
                <a:gd name="T72" fmla="*/ 79 w 98"/>
                <a:gd name="T73" fmla="*/ 33 h 93"/>
                <a:gd name="T74" fmla="*/ 76 w 98"/>
                <a:gd name="T75" fmla="*/ 27 h 93"/>
                <a:gd name="T76" fmla="*/ 80 w 98"/>
                <a:gd name="T77" fmla="*/ 15 h 93"/>
                <a:gd name="T78" fmla="*/ 82 w 98"/>
                <a:gd name="T79" fmla="*/ 8 h 93"/>
                <a:gd name="T80" fmla="*/ 66 w 98"/>
                <a:gd name="T8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93">
                  <a:moveTo>
                    <a:pt x="66" y="0"/>
                  </a:moveTo>
                  <a:lnTo>
                    <a:pt x="65" y="0"/>
                  </a:lnTo>
                  <a:lnTo>
                    <a:pt x="65" y="0"/>
                  </a:lnTo>
                  <a:lnTo>
                    <a:pt x="59" y="6"/>
                  </a:lnTo>
                  <a:lnTo>
                    <a:pt x="53" y="14"/>
                  </a:lnTo>
                  <a:lnTo>
                    <a:pt x="53" y="14"/>
                  </a:lnTo>
                  <a:lnTo>
                    <a:pt x="49" y="14"/>
                  </a:lnTo>
                  <a:lnTo>
                    <a:pt x="49" y="14"/>
                  </a:lnTo>
                  <a:lnTo>
                    <a:pt x="46" y="14"/>
                  </a:lnTo>
                  <a:lnTo>
                    <a:pt x="46" y="14"/>
                  </a:lnTo>
                  <a:lnTo>
                    <a:pt x="38" y="6"/>
                  </a:lnTo>
                  <a:lnTo>
                    <a:pt x="38" y="6"/>
                  </a:lnTo>
                  <a:lnTo>
                    <a:pt x="35" y="1"/>
                  </a:lnTo>
                  <a:lnTo>
                    <a:pt x="32" y="0"/>
                  </a:lnTo>
                  <a:lnTo>
                    <a:pt x="32" y="0"/>
                  </a:lnTo>
                  <a:lnTo>
                    <a:pt x="29" y="1"/>
                  </a:lnTo>
                  <a:lnTo>
                    <a:pt x="29" y="1"/>
                  </a:lnTo>
                  <a:lnTo>
                    <a:pt x="22" y="6"/>
                  </a:lnTo>
                  <a:lnTo>
                    <a:pt x="22" y="6"/>
                  </a:lnTo>
                  <a:lnTo>
                    <a:pt x="17" y="8"/>
                  </a:lnTo>
                  <a:lnTo>
                    <a:pt x="17" y="9"/>
                  </a:lnTo>
                  <a:lnTo>
                    <a:pt x="17" y="9"/>
                  </a:lnTo>
                  <a:lnTo>
                    <a:pt x="18" y="15"/>
                  </a:lnTo>
                  <a:lnTo>
                    <a:pt x="23" y="27"/>
                  </a:lnTo>
                  <a:lnTo>
                    <a:pt x="23" y="27"/>
                  </a:lnTo>
                  <a:lnTo>
                    <a:pt x="19" y="33"/>
                  </a:lnTo>
                  <a:lnTo>
                    <a:pt x="19" y="33"/>
                  </a:lnTo>
                  <a:lnTo>
                    <a:pt x="5" y="36"/>
                  </a:lnTo>
                  <a:lnTo>
                    <a:pt x="1" y="37"/>
                  </a:lnTo>
                  <a:lnTo>
                    <a:pt x="0" y="37"/>
                  </a:lnTo>
                  <a:lnTo>
                    <a:pt x="0" y="55"/>
                  </a:lnTo>
                  <a:lnTo>
                    <a:pt x="0" y="55"/>
                  </a:lnTo>
                  <a:lnTo>
                    <a:pt x="1" y="56"/>
                  </a:lnTo>
                  <a:lnTo>
                    <a:pt x="5" y="57"/>
                  </a:lnTo>
                  <a:lnTo>
                    <a:pt x="19" y="60"/>
                  </a:lnTo>
                  <a:lnTo>
                    <a:pt x="19" y="60"/>
                  </a:lnTo>
                  <a:lnTo>
                    <a:pt x="23" y="66"/>
                  </a:lnTo>
                  <a:lnTo>
                    <a:pt x="23" y="66"/>
                  </a:lnTo>
                  <a:lnTo>
                    <a:pt x="18" y="78"/>
                  </a:lnTo>
                  <a:lnTo>
                    <a:pt x="17" y="84"/>
                  </a:lnTo>
                  <a:lnTo>
                    <a:pt x="17" y="85"/>
                  </a:lnTo>
                  <a:lnTo>
                    <a:pt x="17" y="85"/>
                  </a:lnTo>
                  <a:lnTo>
                    <a:pt x="32" y="93"/>
                  </a:lnTo>
                  <a:lnTo>
                    <a:pt x="32" y="93"/>
                  </a:lnTo>
                  <a:lnTo>
                    <a:pt x="35" y="92"/>
                  </a:lnTo>
                  <a:lnTo>
                    <a:pt x="38" y="87"/>
                  </a:lnTo>
                  <a:lnTo>
                    <a:pt x="38" y="87"/>
                  </a:lnTo>
                  <a:lnTo>
                    <a:pt x="46" y="79"/>
                  </a:lnTo>
                  <a:lnTo>
                    <a:pt x="46" y="79"/>
                  </a:lnTo>
                  <a:lnTo>
                    <a:pt x="49" y="79"/>
                  </a:lnTo>
                  <a:lnTo>
                    <a:pt x="49" y="79"/>
                  </a:lnTo>
                  <a:lnTo>
                    <a:pt x="53" y="79"/>
                  </a:lnTo>
                  <a:lnTo>
                    <a:pt x="53" y="79"/>
                  </a:lnTo>
                  <a:lnTo>
                    <a:pt x="60" y="87"/>
                  </a:lnTo>
                  <a:lnTo>
                    <a:pt x="60" y="87"/>
                  </a:lnTo>
                  <a:lnTo>
                    <a:pt x="64" y="92"/>
                  </a:lnTo>
                  <a:lnTo>
                    <a:pt x="66" y="93"/>
                  </a:lnTo>
                  <a:lnTo>
                    <a:pt x="66" y="93"/>
                  </a:lnTo>
                  <a:lnTo>
                    <a:pt x="82" y="85"/>
                  </a:lnTo>
                  <a:lnTo>
                    <a:pt x="82" y="84"/>
                  </a:lnTo>
                  <a:lnTo>
                    <a:pt x="82" y="84"/>
                  </a:lnTo>
                  <a:lnTo>
                    <a:pt x="80" y="78"/>
                  </a:lnTo>
                  <a:lnTo>
                    <a:pt x="76" y="66"/>
                  </a:lnTo>
                  <a:lnTo>
                    <a:pt x="76" y="66"/>
                  </a:lnTo>
                  <a:lnTo>
                    <a:pt x="79" y="60"/>
                  </a:lnTo>
                  <a:lnTo>
                    <a:pt x="79" y="60"/>
                  </a:lnTo>
                  <a:lnTo>
                    <a:pt x="94" y="57"/>
                  </a:lnTo>
                  <a:lnTo>
                    <a:pt x="97" y="56"/>
                  </a:lnTo>
                  <a:lnTo>
                    <a:pt x="98" y="55"/>
                  </a:lnTo>
                  <a:lnTo>
                    <a:pt x="98" y="37"/>
                  </a:lnTo>
                  <a:lnTo>
                    <a:pt x="98" y="37"/>
                  </a:lnTo>
                  <a:lnTo>
                    <a:pt x="97" y="37"/>
                  </a:lnTo>
                  <a:lnTo>
                    <a:pt x="94" y="36"/>
                  </a:lnTo>
                  <a:lnTo>
                    <a:pt x="79" y="33"/>
                  </a:lnTo>
                  <a:lnTo>
                    <a:pt x="79" y="33"/>
                  </a:lnTo>
                  <a:lnTo>
                    <a:pt x="76" y="27"/>
                  </a:lnTo>
                  <a:lnTo>
                    <a:pt x="76" y="27"/>
                  </a:lnTo>
                  <a:lnTo>
                    <a:pt x="80" y="15"/>
                  </a:lnTo>
                  <a:lnTo>
                    <a:pt x="82" y="9"/>
                  </a:lnTo>
                  <a:lnTo>
                    <a:pt x="82" y="8"/>
                  </a:lnTo>
                  <a:lnTo>
                    <a:pt x="82" y="8"/>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507" name="Freeform 68"/>
            <p:cNvSpPr>
              <a:spLocks/>
            </p:cNvSpPr>
            <p:nvPr/>
          </p:nvSpPr>
          <p:spPr bwMode="auto">
            <a:xfrm>
              <a:off x="120650" y="2428876"/>
              <a:ext cx="104775" cy="104775"/>
            </a:xfrm>
            <a:custGeom>
              <a:avLst/>
              <a:gdLst>
                <a:gd name="T0" fmla="*/ 32 w 66"/>
                <a:gd name="T1" fmla="*/ 66 h 66"/>
                <a:gd name="T2" fmla="*/ 32 w 66"/>
                <a:gd name="T3" fmla="*/ 66 h 66"/>
                <a:gd name="T4" fmla="*/ 26 w 66"/>
                <a:gd name="T5" fmla="*/ 65 h 66"/>
                <a:gd name="T6" fmla="*/ 20 w 66"/>
                <a:gd name="T7" fmla="*/ 64 h 66"/>
                <a:gd name="T8" fmla="*/ 14 w 66"/>
                <a:gd name="T9" fmla="*/ 60 h 66"/>
                <a:gd name="T10" fmla="*/ 9 w 66"/>
                <a:gd name="T11" fmla="*/ 56 h 66"/>
                <a:gd name="T12" fmla="*/ 9 w 66"/>
                <a:gd name="T13" fmla="*/ 56 h 66"/>
                <a:gd name="T14" fmla="*/ 6 w 66"/>
                <a:gd name="T15" fmla="*/ 50 h 66"/>
                <a:gd name="T16" fmla="*/ 2 w 66"/>
                <a:gd name="T17" fmla="*/ 46 h 66"/>
                <a:gd name="T18" fmla="*/ 1 w 66"/>
                <a:gd name="T19" fmla="*/ 40 h 66"/>
                <a:gd name="T20" fmla="*/ 0 w 66"/>
                <a:gd name="T21" fmla="*/ 32 h 66"/>
                <a:gd name="T22" fmla="*/ 0 w 66"/>
                <a:gd name="T23" fmla="*/ 32 h 66"/>
                <a:gd name="T24" fmla="*/ 1 w 66"/>
                <a:gd name="T25" fmla="*/ 26 h 66"/>
                <a:gd name="T26" fmla="*/ 2 w 66"/>
                <a:gd name="T27" fmla="*/ 20 h 66"/>
                <a:gd name="T28" fmla="*/ 6 w 66"/>
                <a:gd name="T29" fmla="*/ 14 h 66"/>
                <a:gd name="T30" fmla="*/ 9 w 66"/>
                <a:gd name="T31" fmla="*/ 10 h 66"/>
                <a:gd name="T32" fmla="*/ 9 w 66"/>
                <a:gd name="T33" fmla="*/ 10 h 66"/>
                <a:gd name="T34" fmla="*/ 14 w 66"/>
                <a:gd name="T35" fmla="*/ 6 h 66"/>
                <a:gd name="T36" fmla="*/ 20 w 66"/>
                <a:gd name="T37" fmla="*/ 2 h 66"/>
                <a:gd name="T38" fmla="*/ 26 w 66"/>
                <a:gd name="T39" fmla="*/ 1 h 66"/>
                <a:gd name="T40" fmla="*/ 32 w 66"/>
                <a:gd name="T41" fmla="*/ 0 h 66"/>
                <a:gd name="T42" fmla="*/ 32 w 66"/>
                <a:gd name="T43" fmla="*/ 0 h 66"/>
                <a:gd name="T44" fmla="*/ 39 w 66"/>
                <a:gd name="T45" fmla="*/ 1 h 66"/>
                <a:gd name="T46" fmla="*/ 45 w 66"/>
                <a:gd name="T47" fmla="*/ 2 h 66"/>
                <a:gd name="T48" fmla="*/ 51 w 66"/>
                <a:gd name="T49" fmla="*/ 6 h 66"/>
                <a:gd name="T50" fmla="*/ 56 w 66"/>
                <a:gd name="T51" fmla="*/ 10 h 66"/>
                <a:gd name="T52" fmla="*/ 56 w 66"/>
                <a:gd name="T53" fmla="*/ 10 h 66"/>
                <a:gd name="T54" fmla="*/ 60 w 66"/>
                <a:gd name="T55" fmla="*/ 14 h 66"/>
                <a:gd name="T56" fmla="*/ 63 w 66"/>
                <a:gd name="T57" fmla="*/ 20 h 66"/>
                <a:gd name="T58" fmla="*/ 64 w 66"/>
                <a:gd name="T59" fmla="*/ 26 h 66"/>
                <a:gd name="T60" fmla="*/ 66 w 66"/>
                <a:gd name="T61" fmla="*/ 32 h 66"/>
                <a:gd name="T62" fmla="*/ 66 w 66"/>
                <a:gd name="T63" fmla="*/ 32 h 66"/>
                <a:gd name="T64" fmla="*/ 64 w 66"/>
                <a:gd name="T65" fmla="*/ 40 h 66"/>
                <a:gd name="T66" fmla="*/ 63 w 66"/>
                <a:gd name="T67" fmla="*/ 46 h 66"/>
                <a:gd name="T68" fmla="*/ 60 w 66"/>
                <a:gd name="T69" fmla="*/ 50 h 66"/>
                <a:gd name="T70" fmla="*/ 56 w 66"/>
                <a:gd name="T71" fmla="*/ 56 h 66"/>
                <a:gd name="T72" fmla="*/ 56 w 66"/>
                <a:gd name="T73" fmla="*/ 56 h 66"/>
                <a:gd name="T74" fmla="*/ 51 w 66"/>
                <a:gd name="T75" fmla="*/ 60 h 66"/>
                <a:gd name="T76" fmla="*/ 45 w 66"/>
                <a:gd name="T77" fmla="*/ 64 h 66"/>
                <a:gd name="T78" fmla="*/ 39 w 66"/>
                <a:gd name="T79" fmla="*/ 65 h 66"/>
                <a:gd name="T80" fmla="*/ 32 w 66"/>
                <a:gd name="T8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 h="66">
                  <a:moveTo>
                    <a:pt x="32" y="66"/>
                  </a:moveTo>
                  <a:lnTo>
                    <a:pt x="32" y="66"/>
                  </a:lnTo>
                  <a:lnTo>
                    <a:pt x="26" y="65"/>
                  </a:lnTo>
                  <a:lnTo>
                    <a:pt x="20" y="64"/>
                  </a:lnTo>
                  <a:lnTo>
                    <a:pt x="14" y="60"/>
                  </a:lnTo>
                  <a:lnTo>
                    <a:pt x="9" y="56"/>
                  </a:lnTo>
                  <a:lnTo>
                    <a:pt x="9" y="56"/>
                  </a:lnTo>
                  <a:lnTo>
                    <a:pt x="6" y="50"/>
                  </a:lnTo>
                  <a:lnTo>
                    <a:pt x="2" y="46"/>
                  </a:lnTo>
                  <a:lnTo>
                    <a:pt x="1" y="40"/>
                  </a:lnTo>
                  <a:lnTo>
                    <a:pt x="0" y="32"/>
                  </a:lnTo>
                  <a:lnTo>
                    <a:pt x="0" y="32"/>
                  </a:lnTo>
                  <a:lnTo>
                    <a:pt x="1" y="26"/>
                  </a:lnTo>
                  <a:lnTo>
                    <a:pt x="2" y="20"/>
                  </a:lnTo>
                  <a:lnTo>
                    <a:pt x="6" y="14"/>
                  </a:lnTo>
                  <a:lnTo>
                    <a:pt x="9" y="10"/>
                  </a:lnTo>
                  <a:lnTo>
                    <a:pt x="9" y="10"/>
                  </a:lnTo>
                  <a:lnTo>
                    <a:pt x="14" y="6"/>
                  </a:lnTo>
                  <a:lnTo>
                    <a:pt x="20" y="2"/>
                  </a:lnTo>
                  <a:lnTo>
                    <a:pt x="26" y="1"/>
                  </a:lnTo>
                  <a:lnTo>
                    <a:pt x="32" y="0"/>
                  </a:lnTo>
                  <a:lnTo>
                    <a:pt x="32" y="0"/>
                  </a:lnTo>
                  <a:lnTo>
                    <a:pt x="39" y="1"/>
                  </a:lnTo>
                  <a:lnTo>
                    <a:pt x="45" y="2"/>
                  </a:lnTo>
                  <a:lnTo>
                    <a:pt x="51" y="6"/>
                  </a:lnTo>
                  <a:lnTo>
                    <a:pt x="56" y="10"/>
                  </a:lnTo>
                  <a:lnTo>
                    <a:pt x="56" y="10"/>
                  </a:lnTo>
                  <a:lnTo>
                    <a:pt x="60" y="14"/>
                  </a:lnTo>
                  <a:lnTo>
                    <a:pt x="63" y="20"/>
                  </a:lnTo>
                  <a:lnTo>
                    <a:pt x="64" y="26"/>
                  </a:lnTo>
                  <a:lnTo>
                    <a:pt x="66" y="32"/>
                  </a:lnTo>
                  <a:lnTo>
                    <a:pt x="66" y="32"/>
                  </a:lnTo>
                  <a:lnTo>
                    <a:pt x="64" y="40"/>
                  </a:lnTo>
                  <a:lnTo>
                    <a:pt x="63" y="46"/>
                  </a:lnTo>
                  <a:lnTo>
                    <a:pt x="60" y="50"/>
                  </a:lnTo>
                  <a:lnTo>
                    <a:pt x="56" y="56"/>
                  </a:lnTo>
                  <a:lnTo>
                    <a:pt x="56" y="56"/>
                  </a:lnTo>
                  <a:lnTo>
                    <a:pt x="51" y="60"/>
                  </a:lnTo>
                  <a:lnTo>
                    <a:pt x="45" y="64"/>
                  </a:lnTo>
                  <a:lnTo>
                    <a:pt x="39" y="65"/>
                  </a:lnTo>
                  <a:lnTo>
                    <a:pt x="32"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508" name="Freeform 69"/>
            <p:cNvSpPr>
              <a:spLocks/>
            </p:cNvSpPr>
            <p:nvPr/>
          </p:nvSpPr>
          <p:spPr bwMode="auto">
            <a:xfrm>
              <a:off x="41275" y="2351088"/>
              <a:ext cx="261938" cy="260350"/>
            </a:xfrm>
            <a:custGeom>
              <a:avLst/>
              <a:gdLst>
                <a:gd name="T0" fmla="*/ 71 w 165"/>
                <a:gd name="T1" fmla="*/ 0 h 164"/>
                <a:gd name="T2" fmla="*/ 69 w 165"/>
                <a:gd name="T3" fmla="*/ 1 h 164"/>
                <a:gd name="T4" fmla="*/ 66 w 165"/>
                <a:gd name="T5" fmla="*/ 3 h 164"/>
                <a:gd name="T6" fmla="*/ 64 w 165"/>
                <a:gd name="T7" fmla="*/ 23 h 164"/>
                <a:gd name="T8" fmla="*/ 39 w 165"/>
                <a:gd name="T9" fmla="*/ 15 h 164"/>
                <a:gd name="T10" fmla="*/ 36 w 165"/>
                <a:gd name="T11" fmla="*/ 14 h 164"/>
                <a:gd name="T12" fmla="*/ 33 w 165"/>
                <a:gd name="T13" fmla="*/ 17 h 164"/>
                <a:gd name="T14" fmla="*/ 27 w 165"/>
                <a:gd name="T15" fmla="*/ 23 h 164"/>
                <a:gd name="T16" fmla="*/ 16 w 165"/>
                <a:gd name="T17" fmla="*/ 33 h 164"/>
                <a:gd name="T18" fmla="*/ 15 w 165"/>
                <a:gd name="T19" fmla="*/ 36 h 164"/>
                <a:gd name="T20" fmla="*/ 16 w 165"/>
                <a:gd name="T21" fmla="*/ 38 h 164"/>
                <a:gd name="T22" fmla="*/ 28 w 165"/>
                <a:gd name="T23" fmla="*/ 54 h 164"/>
                <a:gd name="T24" fmla="*/ 4 w 165"/>
                <a:gd name="T25" fmla="*/ 66 h 164"/>
                <a:gd name="T26" fmla="*/ 2 w 165"/>
                <a:gd name="T27" fmla="*/ 67 h 164"/>
                <a:gd name="T28" fmla="*/ 0 w 165"/>
                <a:gd name="T29" fmla="*/ 69 h 164"/>
                <a:gd name="T30" fmla="*/ 0 w 165"/>
                <a:gd name="T31" fmla="*/ 93 h 164"/>
                <a:gd name="T32" fmla="*/ 2 w 165"/>
                <a:gd name="T33" fmla="*/ 96 h 164"/>
                <a:gd name="T34" fmla="*/ 23 w 165"/>
                <a:gd name="T35" fmla="*/ 101 h 164"/>
                <a:gd name="T36" fmla="*/ 28 w 165"/>
                <a:gd name="T37" fmla="*/ 110 h 164"/>
                <a:gd name="T38" fmla="*/ 22 w 165"/>
                <a:gd name="T39" fmla="*/ 119 h 164"/>
                <a:gd name="T40" fmla="*/ 16 w 165"/>
                <a:gd name="T41" fmla="*/ 126 h 164"/>
                <a:gd name="T42" fmla="*/ 16 w 165"/>
                <a:gd name="T43" fmla="*/ 128 h 164"/>
                <a:gd name="T44" fmla="*/ 17 w 165"/>
                <a:gd name="T45" fmla="*/ 131 h 164"/>
                <a:gd name="T46" fmla="*/ 34 w 165"/>
                <a:gd name="T47" fmla="*/ 149 h 164"/>
                <a:gd name="T48" fmla="*/ 36 w 165"/>
                <a:gd name="T49" fmla="*/ 150 h 164"/>
                <a:gd name="T50" fmla="*/ 39 w 165"/>
                <a:gd name="T51" fmla="*/ 149 h 164"/>
                <a:gd name="T52" fmla="*/ 54 w 165"/>
                <a:gd name="T53" fmla="*/ 137 h 164"/>
                <a:gd name="T54" fmla="*/ 66 w 165"/>
                <a:gd name="T55" fmla="*/ 161 h 164"/>
                <a:gd name="T56" fmla="*/ 68 w 165"/>
                <a:gd name="T57" fmla="*/ 163 h 164"/>
                <a:gd name="T58" fmla="*/ 71 w 165"/>
                <a:gd name="T59" fmla="*/ 164 h 164"/>
                <a:gd name="T60" fmla="*/ 94 w 165"/>
                <a:gd name="T61" fmla="*/ 164 h 164"/>
                <a:gd name="T62" fmla="*/ 99 w 165"/>
                <a:gd name="T63" fmla="*/ 161 h 164"/>
                <a:gd name="T64" fmla="*/ 101 w 165"/>
                <a:gd name="T65" fmla="*/ 141 h 164"/>
                <a:gd name="T66" fmla="*/ 111 w 165"/>
                <a:gd name="T67" fmla="*/ 137 h 164"/>
                <a:gd name="T68" fmla="*/ 126 w 165"/>
                <a:gd name="T69" fmla="*/ 149 h 164"/>
                <a:gd name="T70" fmla="*/ 129 w 165"/>
                <a:gd name="T71" fmla="*/ 150 h 164"/>
                <a:gd name="T72" fmla="*/ 138 w 165"/>
                <a:gd name="T73" fmla="*/ 141 h 164"/>
                <a:gd name="T74" fmla="*/ 149 w 165"/>
                <a:gd name="T75" fmla="*/ 131 h 164"/>
                <a:gd name="T76" fmla="*/ 150 w 165"/>
                <a:gd name="T77" fmla="*/ 128 h 164"/>
                <a:gd name="T78" fmla="*/ 149 w 165"/>
                <a:gd name="T79" fmla="*/ 126 h 164"/>
                <a:gd name="T80" fmla="*/ 137 w 165"/>
                <a:gd name="T81" fmla="*/ 110 h 164"/>
                <a:gd name="T82" fmla="*/ 142 w 165"/>
                <a:gd name="T83" fmla="*/ 101 h 164"/>
                <a:gd name="T84" fmla="*/ 161 w 165"/>
                <a:gd name="T85" fmla="*/ 98 h 164"/>
                <a:gd name="T86" fmla="*/ 164 w 165"/>
                <a:gd name="T87" fmla="*/ 96 h 164"/>
                <a:gd name="T88" fmla="*/ 165 w 165"/>
                <a:gd name="T89" fmla="*/ 71 h 164"/>
                <a:gd name="T90" fmla="*/ 164 w 165"/>
                <a:gd name="T91" fmla="*/ 68 h 164"/>
                <a:gd name="T92" fmla="*/ 161 w 165"/>
                <a:gd name="T93" fmla="*/ 67 h 164"/>
                <a:gd name="T94" fmla="*/ 142 w 165"/>
                <a:gd name="T95" fmla="*/ 63 h 164"/>
                <a:gd name="T96" fmla="*/ 137 w 165"/>
                <a:gd name="T97" fmla="*/ 53 h 164"/>
                <a:gd name="T98" fmla="*/ 143 w 165"/>
                <a:gd name="T99" fmla="*/ 45 h 164"/>
                <a:gd name="T100" fmla="*/ 149 w 165"/>
                <a:gd name="T101" fmla="*/ 38 h 164"/>
                <a:gd name="T102" fmla="*/ 149 w 165"/>
                <a:gd name="T103" fmla="*/ 36 h 164"/>
                <a:gd name="T104" fmla="*/ 144 w 165"/>
                <a:gd name="T105" fmla="*/ 29 h 164"/>
                <a:gd name="T106" fmla="*/ 131 w 165"/>
                <a:gd name="T107" fmla="*/ 15 h 164"/>
                <a:gd name="T108" fmla="*/ 129 w 165"/>
                <a:gd name="T109" fmla="*/ 14 h 164"/>
                <a:gd name="T110" fmla="*/ 111 w 165"/>
                <a:gd name="T111" fmla="*/ 26 h 164"/>
                <a:gd name="T112" fmla="*/ 101 w 165"/>
                <a:gd name="T113" fmla="*/ 23 h 164"/>
                <a:gd name="T114" fmla="*/ 99 w 165"/>
                <a:gd name="T115" fmla="*/ 3 h 164"/>
                <a:gd name="T116" fmla="*/ 98 w 165"/>
                <a:gd name="T117"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 h="164">
                  <a:moveTo>
                    <a:pt x="94" y="0"/>
                  </a:moveTo>
                  <a:lnTo>
                    <a:pt x="71" y="0"/>
                  </a:lnTo>
                  <a:lnTo>
                    <a:pt x="71" y="0"/>
                  </a:lnTo>
                  <a:lnTo>
                    <a:pt x="69" y="1"/>
                  </a:lnTo>
                  <a:lnTo>
                    <a:pt x="66" y="3"/>
                  </a:lnTo>
                  <a:lnTo>
                    <a:pt x="66" y="3"/>
                  </a:lnTo>
                  <a:lnTo>
                    <a:pt x="64" y="23"/>
                  </a:lnTo>
                  <a:lnTo>
                    <a:pt x="64" y="23"/>
                  </a:lnTo>
                  <a:lnTo>
                    <a:pt x="54" y="27"/>
                  </a:lnTo>
                  <a:lnTo>
                    <a:pt x="39" y="15"/>
                  </a:lnTo>
                  <a:lnTo>
                    <a:pt x="39" y="15"/>
                  </a:lnTo>
                  <a:lnTo>
                    <a:pt x="36" y="14"/>
                  </a:lnTo>
                  <a:lnTo>
                    <a:pt x="36" y="14"/>
                  </a:lnTo>
                  <a:lnTo>
                    <a:pt x="33" y="17"/>
                  </a:lnTo>
                  <a:lnTo>
                    <a:pt x="27" y="23"/>
                  </a:lnTo>
                  <a:lnTo>
                    <a:pt x="27" y="23"/>
                  </a:lnTo>
                  <a:lnTo>
                    <a:pt x="16" y="33"/>
                  </a:lnTo>
                  <a:lnTo>
                    <a:pt x="16" y="33"/>
                  </a:lnTo>
                  <a:lnTo>
                    <a:pt x="15" y="36"/>
                  </a:lnTo>
                  <a:lnTo>
                    <a:pt x="15" y="36"/>
                  </a:lnTo>
                  <a:lnTo>
                    <a:pt x="16" y="38"/>
                  </a:lnTo>
                  <a:lnTo>
                    <a:pt x="16" y="38"/>
                  </a:lnTo>
                  <a:lnTo>
                    <a:pt x="28" y="54"/>
                  </a:lnTo>
                  <a:lnTo>
                    <a:pt x="28" y="54"/>
                  </a:lnTo>
                  <a:lnTo>
                    <a:pt x="23" y="63"/>
                  </a:lnTo>
                  <a:lnTo>
                    <a:pt x="4" y="66"/>
                  </a:lnTo>
                  <a:lnTo>
                    <a:pt x="4" y="66"/>
                  </a:lnTo>
                  <a:lnTo>
                    <a:pt x="2" y="67"/>
                  </a:lnTo>
                  <a:lnTo>
                    <a:pt x="2" y="67"/>
                  </a:lnTo>
                  <a:lnTo>
                    <a:pt x="0" y="69"/>
                  </a:lnTo>
                  <a:lnTo>
                    <a:pt x="0" y="93"/>
                  </a:lnTo>
                  <a:lnTo>
                    <a:pt x="0" y="93"/>
                  </a:lnTo>
                  <a:lnTo>
                    <a:pt x="2" y="96"/>
                  </a:lnTo>
                  <a:lnTo>
                    <a:pt x="2" y="96"/>
                  </a:lnTo>
                  <a:lnTo>
                    <a:pt x="4" y="97"/>
                  </a:lnTo>
                  <a:lnTo>
                    <a:pt x="23" y="101"/>
                  </a:lnTo>
                  <a:lnTo>
                    <a:pt x="23" y="101"/>
                  </a:lnTo>
                  <a:lnTo>
                    <a:pt x="28" y="110"/>
                  </a:lnTo>
                  <a:lnTo>
                    <a:pt x="28" y="110"/>
                  </a:lnTo>
                  <a:lnTo>
                    <a:pt x="22" y="119"/>
                  </a:lnTo>
                  <a:lnTo>
                    <a:pt x="22" y="119"/>
                  </a:lnTo>
                  <a:lnTo>
                    <a:pt x="16" y="126"/>
                  </a:lnTo>
                  <a:lnTo>
                    <a:pt x="16" y="126"/>
                  </a:lnTo>
                  <a:lnTo>
                    <a:pt x="16" y="128"/>
                  </a:lnTo>
                  <a:lnTo>
                    <a:pt x="16" y="128"/>
                  </a:lnTo>
                  <a:lnTo>
                    <a:pt x="17" y="131"/>
                  </a:lnTo>
                  <a:lnTo>
                    <a:pt x="20" y="134"/>
                  </a:lnTo>
                  <a:lnTo>
                    <a:pt x="34" y="149"/>
                  </a:lnTo>
                  <a:lnTo>
                    <a:pt x="34" y="149"/>
                  </a:lnTo>
                  <a:lnTo>
                    <a:pt x="36" y="150"/>
                  </a:lnTo>
                  <a:lnTo>
                    <a:pt x="36" y="150"/>
                  </a:lnTo>
                  <a:lnTo>
                    <a:pt x="39" y="149"/>
                  </a:lnTo>
                  <a:lnTo>
                    <a:pt x="54" y="137"/>
                  </a:lnTo>
                  <a:lnTo>
                    <a:pt x="54" y="137"/>
                  </a:lnTo>
                  <a:lnTo>
                    <a:pt x="64" y="141"/>
                  </a:lnTo>
                  <a:lnTo>
                    <a:pt x="66" y="161"/>
                  </a:lnTo>
                  <a:lnTo>
                    <a:pt x="66" y="161"/>
                  </a:lnTo>
                  <a:lnTo>
                    <a:pt x="68" y="163"/>
                  </a:lnTo>
                  <a:lnTo>
                    <a:pt x="68" y="163"/>
                  </a:lnTo>
                  <a:lnTo>
                    <a:pt x="71" y="164"/>
                  </a:lnTo>
                  <a:lnTo>
                    <a:pt x="94" y="164"/>
                  </a:lnTo>
                  <a:lnTo>
                    <a:pt x="94" y="164"/>
                  </a:lnTo>
                  <a:lnTo>
                    <a:pt x="96" y="163"/>
                  </a:lnTo>
                  <a:lnTo>
                    <a:pt x="99" y="161"/>
                  </a:lnTo>
                  <a:lnTo>
                    <a:pt x="99" y="161"/>
                  </a:lnTo>
                  <a:lnTo>
                    <a:pt x="101" y="141"/>
                  </a:lnTo>
                  <a:lnTo>
                    <a:pt x="101" y="141"/>
                  </a:lnTo>
                  <a:lnTo>
                    <a:pt x="111" y="137"/>
                  </a:lnTo>
                  <a:lnTo>
                    <a:pt x="126" y="149"/>
                  </a:lnTo>
                  <a:lnTo>
                    <a:pt x="126" y="149"/>
                  </a:lnTo>
                  <a:lnTo>
                    <a:pt x="129" y="150"/>
                  </a:lnTo>
                  <a:lnTo>
                    <a:pt x="129" y="150"/>
                  </a:lnTo>
                  <a:lnTo>
                    <a:pt x="132" y="147"/>
                  </a:lnTo>
                  <a:lnTo>
                    <a:pt x="138" y="141"/>
                  </a:lnTo>
                  <a:lnTo>
                    <a:pt x="138" y="141"/>
                  </a:lnTo>
                  <a:lnTo>
                    <a:pt x="149" y="131"/>
                  </a:lnTo>
                  <a:lnTo>
                    <a:pt x="149" y="131"/>
                  </a:lnTo>
                  <a:lnTo>
                    <a:pt x="150" y="128"/>
                  </a:lnTo>
                  <a:lnTo>
                    <a:pt x="150" y="128"/>
                  </a:lnTo>
                  <a:lnTo>
                    <a:pt x="149" y="126"/>
                  </a:lnTo>
                  <a:lnTo>
                    <a:pt x="149" y="126"/>
                  </a:lnTo>
                  <a:lnTo>
                    <a:pt x="137" y="110"/>
                  </a:lnTo>
                  <a:lnTo>
                    <a:pt x="137" y="110"/>
                  </a:lnTo>
                  <a:lnTo>
                    <a:pt x="142" y="101"/>
                  </a:lnTo>
                  <a:lnTo>
                    <a:pt x="161" y="98"/>
                  </a:lnTo>
                  <a:lnTo>
                    <a:pt x="161" y="98"/>
                  </a:lnTo>
                  <a:lnTo>
                    <a:pt x="164" y="96"/>
                  </a:lnTo>
                  <a:lnTo>
                    <a:pt x="164" y="96"/>
                  </a:lnTo>
                  <a:lnTo>
                    <a:pt x="165" y="93"/>
                  </a:lnTo>
                  <a:lnTo>
                    <a:pt x="165" y="71"/>
                  </a:lnTo>
                  <a:lnTo>
                    <a:pt x="165" y="71"/>
                  </a:lnTo>
                  <a:lnTo>
                    <a:pt x="164" y="68"/>
                  </a:lnTo>
                  <a:lnTo>
                    <a:pt x="164" y="68"/>
                  </a:lnTo>
                  <a:lnTo>
                    <a:pt x="161" y="67"/>
                  </a:lnTo>
                  <a:lnTo>
                    <a:pt x="142" y="63"/>
                  </a:lnTo>
                  <a:lnTo>
                    <a:pt x="142" y="63"/>
                  </a:lnTo>
                  <a:lnTo>
                    <a:pt x="137" y="53"/>
                  </a:lnTo>
                  <a:lnTo>
                    <a:pt x="137" y="53"/>
                  </a:lnTo>
                  <a:lnTo>
                    <a:pt x="143" y="45"/>
                  </a:lnTo>
                  <a:lnTo>
                    <a:pt x="143" y="45"/>
                  </a:lnTo>
                  <a:lnTo>
                    <a:pt x="149" y="38"/>
                  </a:lnTo>
                  <a:lnTo>
                    <a:pt x="149" y="38"/>
                  </a:lnTo>
                  <a:lnTo>
                    <a:pt x="149" y="36"/>
                  </a:lnTo>
                  <a:lnTo>
                    <a:pt x="149" y="36"/>
                  </a:lnTo>
                  <a:lnTo>
                    <a:pt x="148" y="33"/>
                  </a:lnTo>
                  <a:lnTo>
                    <a:pt x="144" y="29"/>
                  </a:lnTo>
                  <a:lnTo>
                    <a:pt x="131" y="15"/>
                  </a:lnTo>
                  <a:lnTo>
                    <a:pt x="131" y="15"/>
                  </a:lnTo>
                  <a:lnTo>
                    <a:pt x="129" y="14"/>
                  </a:lnTo>
                  <a:lnTo>
                    <a:pt x="129" y="14"/>
                  </a:lnTo>
                  <a:lnTo>
                    <a:pt x="126" y="15"/>
                  </a:lnTo>
                  <a:lnTo>
                    <a:pt x="111" y="26"/>
                  </a:lnTo>
                  <a:lnTo>
                    <a:pt x="111" y="26"/>
                  </a:lnTo>
                  <a:lnTo>
                    <a:pt x="101" y="23"/>
                  </a:lnTo>
                  <a:lnTo>
                    <a:pt x="99" y="3"/>
                  </a:lnTo>
                  <a:lnTo>
                    <a:pt x="99" y="3"/>
                  </a:lnTo>
                  <a:lnTo>
                    <a:pt x="98" y="1"/>
                  </a:lnTo>
                  <a:lnTo>
                    <a:pt x="98" y="1"/>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509" name="Freeform 70"/>
            <p:cNvSpPr>
              <a:spLocks/>
            </p:cNvSpPr>
            <p:nvPr/>
          </p:nvSpPr>
          <p:spPr bwMode="auto">
            <a:xfrm>
              <a:off x="327025" y="2351088"/>
              <a:ext cx="53975" cy="50800"/>
            </a:xfrm>
            <a:custGeom>
              <a:avLst/>
              <a:gdLst>
                <a:gd name="T0" fmla="*/ 17 w 34"/>
                <a:gd name="T1" fmla="*/ 32 h 32"/>
                <a:gd name="T2" fmla="*/ 17 w 34"/>
                <a:gd name="T3" fmla="*/ 32 h 32"/>
                <a:gd name="T4" fmla="*/ 11 w 34"/>
                <a:gd name="T5" fmla="*/ 31 h 32"/>
                <a:gd name="T6" fmla="*/ 5 w 34"/>
                <a:gd name="T7" fmla="*/ 27 h 32"/>
                <a:gd name="T8" fmla="*/ 5 w 34"/>
                <a:gd name="T9" fmla="*/ 27 h 32"/>
                <a:gd name="T10" fmla="*/ 2 w 34"/>
                <a:gd name="T11" fmla="*/ 23 h 32"/>
                <a:gd name="T12" fmla="*/ 0 w 34"/>
                <a:gd name="T13" fmla="*/ 17 h 32"/>
                <a:gd name="T14" fmla="*/ 0 w 34"/>
                <a:gd name="T15" fmla="*/ 17 h 32"/>
                <a:gd name="T16" fmla="*/ 2 w 34"/>
                <a:gd name="T17" fmla="*/ 10 h 32"/>
                <a:gd name="T18" fmla="*/ 5 w 34"/>
                <a:gd name="T19" fmla="*/ 4 h 32"/>
                <a:gd name="T20" fmla="*/ 5 w 34"/>
                <a:gd name="T21" fmla="*/ 4 h 32"/>
                <a:gd name="T22" fmla="*/ 11 w 34"/>
                <a:gd name="T23" fmla="*/ 1 h 32"/>
                <a:gd name="T24" fmla="*/ 17 w 34"/>
                <a:gd name="T25" fmla="*/ 0 h 32"/>
                <a:gd name="T26" fmla="*/ 17 w 34"/>
                <a:gd name="T27" fmla="*/ 0 h 32"/>
                <a:gd name="T28" fmla="*/ 23 w 34"/>
                <a:gd name="T29" fmla="*/ 1 h 32"/>
                <a:gd name="T30" fmla="*/ 29 w 34"/>
                <a:gd name="T31" fmla="*/ 4 h 32"/>
                <a:gd name="T32" fmla="*/ 29 w 34"/>
                <a:gd name="T33" fmla="*/ 4 h 32"/>
                <a:gd name="T34" fmla="*/ 33 w 34"/>
                <a:gd name="T35" fmla="*/ 10 h 32"/>
                <a:gd name="T36" fmla="*/ 34 w 34"/>
                <a:gd name="T37" fmla="*/ 17 h 32"/>
                <a:gd name="T38" fmla="*/ 34 w 34"/>
                <a:gd name="T39" fmla="*/ 17 h 32"/>
                <a:gd name="T40" fmla="*/ 33 w 34"/>
                <a:gd name="T41" fmla="*/ 23 h 32"/>
                <a:gd name="T42" fmla="*/ 29 w 34"/>
                <a:gd name="T43" fmla="*/ 29 h 32"/>
                <a:gd name="T44" fmla="*/ 29 w 34"/>
                <a:gd name="T45" fmla="*/ 29 h 32"/>
                <a:gd name="T46" fmla="*/ 23 w 34"/>
                <a:gd name="T47" fmla="*/ 32 h 32"/>
                <a:gd name="T48" fmla="*/ 17 w 34"/>
                <a:gd name="T4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2">
                  <a:moveTo>
                    <a:pt x="17" y="32"/>
                  </a:moveTo>
                  <a:lnTo>
                    <a:pt x="17" y="32"/>
                  </a:lnTo>
                  <a:lnTo>
                    <a:pt x="11" y="31"/>
                  </a:lnTo>
                  <a:lnTo>
                    <a:pt x="5" y="27"/>
                  </a:lnTo>
                  <a:lnTo>
                    <a:pt x="5" y="27"/>
                  </a:lnTo>
                  <a:lnTo>
                    <a:pt x="2" y="23"/>
                  </a:lnTo>
                  <a:lnTo>
                    <a:pt x="0" y="17"/>
                  </a:lnTo>
                  <a:lnTo>
                    <a:pt x="0" y="17"/>
                  </a:lnTo>
                  <a:lnTo>
                    <a:pt x="2" y="10"/>
                  </a:lnTo>
                  <a:lnTo>
                    <a:pt x="5" y="4"/>
                  </a:lnTo>
                  <a:lnTo>
                    <a:pt x="5" y="4"/>
                  </a:lnTo>
                  <a:lnTo>
                    <a:pt x="11" y="1"/>
                  </a:lnTo>
                  <a:lnTo>
                    <a:pt x="17" y="0"/>
                  </a:lnTo>
                  <a:lnTo>
                    <a:pt x="17" y="0"/>
                  </a:lnTo>
                  <a:lnTo>
                    <a:pt x="23" y="1"/>
                  </a:lnTo>
                  <a:lnTo>
                    <a:pt x="29" y="4"/>
                  </a:lnTo>
                  <a:lnTo>
                    <a:pt x="29" y="4"/>
                  </a:lnTo>
                  <a:lnTo>
                    <a:pt x="33" y="10"/>
                  </a:lnTo>
                  <a:lnTo>
                    <a:pt x="34" y="17"/>
                  </a:lnTo>
                  <a:lnTo>
                    <a:pt x="34" y="17"/>
                  </a:lnTo>
                  <a:lnTo>
                    <a:pt x="33" y="23"/>
                  </a:lnTo>
                  <a:lnTo>
                    <a:pt x="29" y="29"/>
                  </a:lnTo>
                  <a:lnTo>
                    <a:pt x="29" y="29"/>
                  </a:lnTo>
                  <a:lnTo>
                    <a:pt x="23" y="32"/>
                  </a:lnTo>
                  <a:lnTo>
                    <a:pt x="17"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510" name="Freeform 71"/>
            <p:cNvSpPr>
              <a:spLocks/>
            </p:cNvSpPr>
            <p:nvPr/>
          </p:nvSpPr>
          <p:spPr bwMode="auto">
            <a:xfrm>
              <a:off x="276225" y="2303463"/>
              <a:ext cx="155575" cy="147638"/>
            </a:xfrm>
            <a:custGeom>
              <a:avLst/>
              <a:gdLst>
                <a:gd name="T0" fmla="*/ 65 w 98"/>
                <a:gd name="T1" fmla="*/ 0 h 93"/>
                <a:gd name="T2" fmla="*/ 59 w 98"/>
                <a:gd name="T3" fmla="*/ 6 h 93"/>
                <a:gd name="T4" fmla="*/ 53 w 98"/>
                <a:gd name="T5" fmla="*/ 14 h 93"/>
                <a:gd name="T6" fmla="*/ 49 w 98"/>
                <a:gd name="T7" fmla="*/ 14 h 93"/>
                <a:gd name="T8" fmla="*/ 46 w 98"/>
                <a:gd name="T9" fmla="*/ 14 h 93"/>
                <a:gd name="T10" fmla="*/ 38 w 98"/>
                <a:gd name="T11" fmla="*/ 6 h 93"/>
                <a:gd name="T12" fmla="*/ 32 w 98"/>
                <a:gd name="T13" fmla="*/ 0 h 93"/>
                <a:gd name="T14" fmla="*/ 29 w 98"/>
                <a:gd name="T15" fmla="*/ 1 h 93"/>
                <a:gd name="T16" fmla="*/ 22 w 98"/>
                <a:gd name="T17" fmla="*/ 6 h 93"/>
                <a:gd name="T18" fmla="*/ 17 w 98"/>
                <a:gd name="T19" fmla="*/ 8 h 93"/>
                <a:gd name="T20" fmla="*/ 17 w 98"/>
                <a:gd name="T21" fmla="*/ 9 h 93"/>
                <a:gd name="T22" fmla="*/ 23 w 98"/>
                <a:gd name="T23" fmla="*/ 27 h 93"/>
                <a:gd name="T24" fmla="*/ 19 w 98"/>
                <a:gd name="T25" fmla="*/ 33 h 93"/>
                <a:gd name="T26" fmla="*/ 5 w 98"/>
                <a:gd name="T27" fmla="*/ 36 h 93"/>
                <a:gd name="T28" fmla="*/ 0 w 98"/>
                <a:gd name="T29" fmla="*/ 37 h 93"/>
                <a:gd name="T30" fmla="*/ 0 w 98"/>
                <a:gd name="T31" fmla="*/ 55 h 93"/>
                <a:gd name="T32" fmla="*/ 5 w 98"/>
                <a:gd name="T33" fmla="*/ 57 h 93"/>
                <a:gd name="T34" fmla="*/ 19 w 98"/>
                <a:gd name="T35" fmla="*/ 60 h 93"/>
                <a:gd name="T36" fmla="*/ 23 w 98"/>
                <a:gd name="T37" fmla="*/ 66 h 93"/>
                <a:gd name="T38" fmla="*/ 17 w 98"/>
                <a:gd name="T39" fmla="*/ 84 h 93"/>
                <a:gd name="T40" fmla="*/ 17 w 98"/>
                <a:gd name="T41" fmla="*/ 85 h 93"/>
                <a:gd name="T42" fmla="*/ 32 w 98"/>
                <a:gd name="T43" fmla="*/ 93 h 93"/>
                <a:gd name="T44" fmla="*/ 38 w 98"/>
                <a:gd name="T45" fmla="*/ 87 h 93"/>
                <a:gd name="T46" fmla="*/ 46 w 98"/>
                <a:gd name="T47" fmla="*/ 79 h 93"/>
                <a:gd name="T48" fmla="*/ 49 w 98"/>
                <a:gd name="T49" fmla="*/ 79 h 93"/>
                <a:gd name="T50" fmla="*/ 53 w 98"/>
                <a:gd name="T51" fmla="*/ 79 h 93"/>
                <a:gd name="T52" fmla="*/ 60 w 98"/>
                <a:gd name="T53" fmla="*/ 87 h 93"/>
                <a:gd name="T54" fmla="*/ 64 w 98"/>
                <a:gd name="T55" fmla="*/ 92 h 93"/>
                <a:gd name="T56" fmla="*/ 66 w 98"/>
                <a:gd name="T57" fmla="*/ 93 h 93"/>
                <a:gd name="T58" fmla="*/ 82 w 98"/>
                <a:gd name="T59" fmla="*/ 84 h 93"/>
                <a:gd name="T60" fmla="*/ 80 w 98"/>
                <a:gd name="T61" fmla="*/ 78 h 93"/>
                <a:gd name="T62" fmla="*/ 76 w 98"/>
                <a:gd name="T63" fmla="*/ 66 h 93"/>
                <a:gd name="T64" fmla="*/ 79 w 98"/>
                <a:gd name="T65" fmla="*/ 60 h 93"/>
                <a:gd name="T66" fmla="*/ 97 w 98"/>
                <a:gd name="T67" fmla="*/ 56 h 93"/>
                <a:gd name="T68" fmla="*/ 98 w 98"/>
                <a:gd name="T69" fmla="*/ 37 h 93"/>
                <a:gd name="T70" fmla="*/ 97 w 98"/>
                <a:gd name="T71" fmla="*/ 37 h 93"/>
                <a:gd name="T72" fmla="*/ 79 w 98"/>
                <a:gd name="T73" fmla="*/ 33 h 93"/>
                <a:gd name="T74" fmla="*/ 76 w 98"/>
                <a:gd name="T75" fmla="*/ 27 h 93"/>
                <a:gd name="T76" fmla="*/ 80 w 98"/>
                <a:gd name="T77" fmla="*/ 15 h 93"/>
                <a:gd name="T78" fmla="*/ 82 w 98"/>
                <a:gd name="T79" fmla="*/ 8 h 93"/>
                <a:gd name="T80" fmla="*/ 66 w 98"/>
                <a:gd name="T8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93">
                  <a:moveTo>
                    <a:pt x="66" y="0"/>
                  </a:moveTo>
                  <a:lnTo>
                    <a:pt x="65" y="0"/>
                  </a:lnTo>
                  <a:lnTo>
                    <a:pt x="65" y="0"/>
                  </a:lnTo>
                  <a:lnTo>
                    <a:pt x="59" y="6"/>
                  </a:lnTo>
                  <a:lnTo>
                    <a:pt x="53" y="14"/>
                  </a:lnTo>
                  <a:lnTo>
                    <a:pt x="53" y="14"/>
                  </a:lnTo>
                  <a:lnTo>
                    <a:pt x="49" y="14"/>
                  </a:lnTo>
                  <a:lnTo>
                    <a:pt x="49" y="14"/>
                  </a:lnTo>
                  <a:lnTo>
                    <a:pt x="46" y="14"/>
                  </a:lnTo>
                  <a:lnTo>
                    <a:pt x="46" y="14"/>
                  </a:lnTo>
                  <a:lnTo>
                    <a:pt x="38" y="6"/>
                  </a:lnTo>
                  <a:lnTo>
                    <a:pt x="38" y="6"/>
                  </a:lnTo>
                  <a:lnTo>
                    <a:pt x="35" y="1"/>
                  </a:lnTo>
                  <a:lnTo>
                    <a:pt x="32" y="0"/>
                  </a:lnTo>
                  <a:lnTo>
                    <a:pt x="32" y="0"/>
                  </a:lnTo>
                  <a:lnTo>
                    <a:pt x="29" y="1"/>
                  </a:lnTo>
                  <a:lnTo>
                    <a:pt x="29" y="1"/>
                  </a:lnTo>
                  <a:lnTo>
                    <a:pt x="22" y="6"/>
                  </a:lnTo>
                  <a:lnTo>
                    <a:pt x="22" y="6"/>
                  </a:lnTo>
                  <a:lnTo>
                    <a:pt x="17" y="8"/>
                  </a:lnTo>
                  <a:lnTo>
                    <a:pt x="17" y="9"/>
                  </a:lnTo>
                  <a:lnTo>
                    <a:pt x="17" y="9"/>
                  </a:lnTo>
                  <a:lnTo>
                    <a:pt x="18" y="15"/>
                  </a:lnTo>
                  <a:lnTo>
                    <a:pt x="23" y="27"/>
                  </a:lnTo>
                  <a:lnTo>
                    <a:pt x="23" y="27"/>
                  </a:lnTo>
                  <a:lnTo>
                    <a:pt x="19" y="33"/>
                  </a:lnTo>
                  <a:lnTo>
                    <a:pt x="19" y="33"/>
                  </a:lnTo>
                  <a:lnTo>
                    <a:pt x="5" y="36"/>
                  </a:lnTo>
                  <a:lnTo>
                    <a:pt x="1" y="37"/>
                  </a:lnTo>
                  <a:lnTo>
                    <a:pt x="0" y="37"/>
                  </a:lnTo>
                  <a:lnTo>
                    <a:pt x="0" y="55"/>
                  </a:lnTo>
                  <a:lnTo>
                    <a:pt x="0" y="55"/>
                  </a:lnTo>
                  <a:lnTo>
                    <a:pt x="1" y="56"/>
                  </a:lnTo>
                  <a:lnTo>
                    <a:pt x="5" y="57"/>
                  </a:lnTo>
                  <a:lnTo>
                    <a:pt x="19" y="60"/>
                  </a:lnTo>
                  <a:lnTo>
                    <a:pt x="19" y="60"/>
                  </a:lnTo>
                  <a:lnTo>
                    <a:pt x="23" y="66"/>
                  </a:lnTo>
                  <a:lnTo>
                    <a:pt x="23" y="66"/>
                  </a:lnTo>
                  <a:lnTo>
                    <a:pt x="18" y="78"/>
                  </a:lnTo>
                  <a:lnTo>
                    <a:pt x="17" y="84"/>
                  </a:lnTo>
                  <a:lnTo>
                    <a:pt x="17" y="85"/>
                  </a:lnTo>
                  <a:lnTo>
                    <a:pt x="17" y="85"/>
                  </a:lnTo>
                  <a:lnTo>
                    <a:pt x="32" y="93"/>
                  </a:lnTo>
                  <a:lnTo>
                    <a:pt x="32" y="93"/>
                  </a:lnTo>
                  <a:lnTo>
                    <a:pt x="35" y="92"/>
                  </a:lnTo>
                  <a:lnTo>
                    <a:pt x="38" y="87"/>
                  </a:lnTo>
                  <a:lnTo>
                    <a:pt x="38" y="87"/>
                  </a:lnTo>
                  <a:lnTo>
                    <a:pt x="46" y="79"/>
                  </a:lnTo>
                  <a:lnTo>
                    <a:pt x="46" y="79"/>
                  </a:lnTo>
                  <a:lnTo>
                    <a:pt x="49" y="79"/>
                  </a:lnTo>
                  <a:lnTo>
                    <a:pt x="49" y="79"/>
                  </a:lnTo>
                  <a:lnTo>
                    <a:pt x="53" y="79"/>
                  </a:lnTo>
                  <a:lnTo>
                    <a:pt x="53" y="79"/>
                  </a:lnTo>
                  <a:lnTo>
                    <a:pt x="60" y="87"/>
                  </a:lnTo>
                  <a:lnTo>
                    <a:pt x="60" y="87"/>
                  </a:lnTo>
                  <a:lnTo>
                    <a:pt x="64" y="92"/>
                  </a:lnTo>
                  <a:lnTo>
                    <a:pt x="66" y="93"/>
                  </a:lnTo>
                  <a:lnTo>
                    <a:pt x="66" y="93"/>
                  </a:lnTo>
                  <a:lnTo>
                    <a:pt x="82" y="85"/>
                  </a:lnTo>
                  <a:lnTo>
                    <a:pt x="82" y="84"/>
                  </a:lnTo>
                  <a:lnTo>
                    <a:pt x="82" y="84"/>
                  </a:lnTo>
                  <a:lnTo>
                    <a:pt x="80" y="78"/>
                  </a:lnTo>
                  <a:lnTo>
                    <a:pt x="76" y="66"/>
                  </a:lnTo>
                  <a:lnTo>
                    <a:pt x="76" y="66"/>
                  </a:lnTo>
                  <a:lnTo>
                    <a:pt x="79" y="60"/>
                  </a:lnTo>
                  <a:lnTo>
                    <a:pt x="79" y="60"/>
                  </a:lnTo>
                  <a:lnTo>
                    <a:pt x="94" y="57"/>
                  </a:lnTo>
                  <a:lnTo>
                    <a:pt x="97" y="56"/>
                  </a:lnTo>
                  <a:lnTo>
                    <a:pt x="98" y="55"/>
                  </a:lnTo>
                  <a:lnTo>
                    <a:pt x="98" y="37"/>
                  </a:lnTo>
                  <a:lnTo>
                    <a:pt x="98" y="37"/>
                  </a:lnTo>
                  <a:lnTo>
                    <a:pt x="97" y="37"/>
                  </a:lnTo>
                  <a:lnTo>
                    <a:pt x="94" y="36"/>
                  </a:lnTo>
                  <a:lnTo>
                    <a:pt x="79" y="33"/>
                  </a:lnTo>
                  <a:lnTo>
                    <a:pt x="79" y="33"/>
                  </a:lnTo>
                  <a:lnTo>
                    <a:pt x="76" y="27"/>
                  </a:lnTo>
                  <a:lnTo>
                    <a:pt x="76" y="27"/>
                  </a:lnTo>
                  <a:lnTo>
                    <a:pt x="80" y="15"/>
                  </a:lnTo>
                  <a:lnTo>
                    <a:pt x="82" y="9"/>
                  </a:lnTo>
                  <a:lnTo>
                    <a:pt x="82" y="8"/>
                  </a:lnTo>
                  <a:lnTo>
                    <a:pt x="82" y="8"/>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grpSp>
      <p:grpSp>
        <p:nvGrpSpPr>
          <p:cNvPr id="2" name="Group 1"/>
          <p:cNvGrpSpPr/>
          <p:nvPr/>
        </p:nvGrpSpPr>
        <p:grpSpPr>
          <a:xfrm>
            <a:off x="5990472" y="4184627"/>
            <a:ext cx="5820528" cy="1218165"/>
            <a:chOff x="5971717" y="4184627"/>
            <a:chExt cx="5820528" cy="1218165"/>
          </a:xfrm>
        </p:grpSpPr>
        <p:grpSp>
          <p:nvGrpSpPr>
            <p:cNvPr id="12" name="Group 11"/>
            <p:cNvGrpSpPr/>
            <p:nvPr/>
          </p:nvGrpSpPr>
          <p:grpSpPr>
            <a:xfrm>
              <a:off x="5971717" y="4184627"/>
              <a:ext cx="5820528" cy="1218165"/>
              <a:chOff x="5953056" y="4174800"/>
              <a:chExt cx="5820528" cy="1218165"/>
            </a:xfrm>
          </p:grpSpPr>
          <p:grpSp>
            <p:nvGrpSpPr>
              <p:cNvPr id="460" name="Group 459"/>
              <p:cNvGrpSpPr/>
              <p:nvPr/>
            </p:nvGrpSpPr>
            <p:grpSpPr>
              <a:xfrm>
                <a:off x="8176287" y="4572000"/>
                <a:ext cx="1453570" cy="820965"/>
                <a:chOff x="3920399" y="4157549"/>
                <a:chExt cx="1485441" cy="752475"/>
              </a:xfrm>
            </p:grpSpPr>
            <p:sp>
              <p:nvSpPr>
                <p:cNvPr id="461" name="Freeform 46"/>
                <p:cNvSpPr>
                  <a:spLocks/>
                </p:cNvSpPr>
                <p:nvPr/>
              </p:nvSpPr>
              <p:spPr bwMode="auto">
                <a:xfrm>
                  <a:off x="3920399" y="4157549"/>
                  <a:ext cx="646112" cy="752475"/>
                </a:xfrm>
                <a:custGeom>
                  <a:avLst/>
                  <a:gdLst>
                    <a:gd name="T0" fmla="*/ 407 w 407"/>
                    <a:gd name="T1" fmla="*/ 341 h 474"/>
                    <a:gd name="T2" fmla="*/ 332 w 407"/>
                    <a:gd name="T3" fmla="*/ 79 h 474"/>
                    <a:gd name="T4" fmla="*/ 328 w 407"/>
                    <a:gd name="T5" fmla="*/ 76 h 474"/>
                    <a:gd name="T6" fmla="*/ 321 w 407"/>
                    <a:gd name="T7" fmla="*/ 75 h 474"/>
                    <a:gd name="T8" fmla="*/ 318 w 407"/>
                    <a:gd name="T9" fmla="*/ 76 h 474"/>
                    <a:gd name="T10" fmla="*/ 314 w 407"/>
                    <a:gd name="T11" fmla="*/ 79 h 474"/>
                    <a:gd name="T12" fmla="*/ 311 w 407"/>
                    <a:gd name="T13" fmla="*/ 82 h 474"/>
                    <a:gd name="T14" fmla="*/ 308 w 407"/>
                    <a:gd name="T15" fmla="*/ 95 h 474"/>
                    <a:gd name="T16" fmla="*/ 307 w 407"/>
                    <a:gd name="T17" fmla="*/ 107 h 474"/>
                    <a:gd name="T18" fmla="*/ 302 w 407"/>
                    <a:gd name="T19" fmla="*/ 119 h 474"/>
                    <a:gd name="T20" fmla="*/ 299 w 407"/>
                    <a:gd name="T21" fmla="*/ 124 h 474"/>
                    <a:gd name="T22" fmla="*/ 289 w 407"/>
                    <a:gd name="T23" fmla="*/ 131 h 474"/>
                    <a:gd name="T24" fmla="*/ 283 w 407"/>
                    <a:gd name="T25" fmla="*/ 133 h 474"/>
                    <a:gd name="T26" fmla="*/ 272 w 407"/>
                    <a:gd name="T27" fmla="*/ 135 h 474"/>
                    <a:gd name="T28" fmla="*/ 261 w 407"/>
                    <a:gd name="T29" fmla="*/ 131 h 474"/>
                    <a:gd name="T30" fmla="*/ 257 w 407"/>
                    <a:gd name="T31" fmla="*/ 128 h 474"/>
                    <a:gd name="T32" fmla="*/ 250 w 407"/>
                    <a:gd name="T33" fmla="*/ 119 h 474"/>
                    <a:gd name="T34" fmla="*/ 247 w 407"/>
                    <a:gd name="T35" fmla="*/ 114 h 474"/>
                    <a:gd name="T36" fmla="*/ 247 w 407"/>
                    <a:gd name="T37" fmla="*/ 102 h 474"/>
                    <a:gd name="T38" fmla="*/ 251 w 407"/>
                    <a:gd name="T39" fmla="*/ 90 h 474"/>
                    <a:gd name="T40" fmla="*/ 254 w 407"/>
                    <a:gd name="T41" fmla="*/ 84 h 474"/>
                    <a:gd name="T42" fmla="*/ 268 w 407"/>
                    <a:gd name="T43" fmla="*/ 72 h 474"/>
                    <a:gd name="T44" fmla="*/ 274 w 407"/>
                    <a:gd name="T45" fmla="*/ 67 h 474"/>
                    <a:gd name="T46" fmla="*/ 279 w 407"/>
                    <a:gd name="T47" fmla="*/ 62 h 474"/>
                    <a:gd name="T48" fmla="*/ 280 w 407"/>
                    <a:gd name="T49" fmla="*/ 56 h 474"/>
                    <a:gd name="T50" fmla="*/ 279 w 407"/>
                    <a:gd name="T51" fmla="*/ 51 h 474"/>
                    <a:gd name="T52" fmla="*/ 275 w 407"/>
                    <a:gd name="T53" fmla="*/ 46 h 474"/>
                    <a:gd name="T54" fmla="*/ 195 w 407"/>
                    <a:gd name="T55" fmla="*/ 0 h 474"/>
                    <a:gd name="T56" fmla="*/ 0 w 407"/>
                    <a:gd name="T57" fmla="*/ 347 h 474"/>
                    <a:gd name="T58" fmla="*/ 273 w 407"/>
                    <a:gd name="T59" fmla="*/ 417 h 474"/>
                    <a:gd name="T60" fmla="*/ 278 w 407"/>
                    <a:gd name="T61" fmla="*/ 415 h 474"/>
                    <a:gd name="T62" fmla="*/ 283 w 407"/>
                    <a:gd name="T63" fmla="*/ 415 h 474"/>
                    <a:gd name="T64" fmla="*/ 292 w 407"/>
                    <a:gd name="T65" fmla="*/ 419 h 474"/>
                    <a:gd name="T66" fmla="*/ 293 w 407"/>
                    <a:gd name="T67" fmla="*/ 425 h 474"/>
                    <a:gd name="T68" fmla="*/ 294 w 407"/>
                    <a:gd name="T69" fmla="*/ 432 h 474"/>
                    <a:gd name="T70" fmla="*/ 297 w 407"/>
                    <a:gd name="T71" fmla="*/ 451 h 474"/>
                    <a:gd name="T72" fmla="*/ 301 w 407"/>
                    <a:gd name="T73" fmla="*/ 458 h 474"/>
                    <a:gd name="T74" fmla="*/ 309 w 407"/>
                    <a:gd name="T75" fmla="*/ 467 h 474"/>
                    <a:gd name="T76" fmla="*/ 321 w 407"/>
                    <a:gd name="T77" fmla="*/ 473 h 474"/>
                    <a:gd name="T78" fmla="*/ 329 w 407"/>
                    <a:gd name="T79" fmla="*/ 474 h 474"/>
                    <a:gd name="T80" fmla="*/ 337 w 407"/>
                    <a:gd name="T81" fmla="*/ 473 h 474"/>
                    <a:gd name="T82" fmla="*/ 344 w 407"/>
                    <a:gd name="T83" fmla="*/ 469 h 474"/>
                    <a:gd name="T84" fmla="*/ 353 w 407"/>
                    <a:gd name="T85" fmla="*/ 462 h 474"/>
                    <a:gd name="T86" fmla="*/ 359 w 407"/>
                    <a:gd name="T87" fmla="*/ 451 h 474"/>
                    <a:gd name="T88" fmla="*/ 360 w 407"/>
                    <a:gd name="T89" fmla="*/ 445 h 474"/>
                    <a:gd name="T90" fmla="*/ 359 w 407"/>
                    <a:gd name="T91" fmla="*/ 432 h 474"/>
                    <a:gd name="T92" fmla="*/ 356 w 407"/>
                    <a:gd name="T93" fmla="*/ 426 h 474"/>
                    <a:gd name="T94" fmla="*/ 348 w 407"/>
                    <a:gd name="T95" fmla="*/ 415 h 474"/>
                    <a:gd name="T96" fmla="*/ 338 w 407"/>
                    <a:gd name="T97" fmla="*/ 406 h 474"/>
                    <a:gd name="T98" fmla="*/ 329 w 407"/>
                    <a:gd name="T99" fmla="*/ 398 h 474"/>
                    <a:gd name="T100" fmla="*/ 328 w 407"/>
                    <a:gd name="T101" fmla="*/ 394 h 474"/>
                    <a:gd name="T102" fmla="*/ 329 w 407"/>
                    <a:gd name="T103" fmla="*/ 389 h 474"/>
                    <a:gd name="T104" fmla="*/ 336 w 407"/>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7" h="474">
                      <a:moveTo>
                        <a:pt x="336" y="382"/>
                      </a:moveTo>
                      <a:lnTo>
                        <a:pt x="407" y="341"/>
                      </a:lnTo>
                      <a:lnTo>
                        <a:pt x="407" y="121"/>
                      </a:lnTo>
                      <a:lnTo>
                        <a:pt x="332" y="79"/>
                      </a:lnTo>
                      <a:lnTo>
                        <a:pt x="332" y="79"/>
                      </a:lnTo>
                      <a:lnTo>
                        <a:pt x="328" y="76"/>
                      </a:lnTo>
                      <a:lnTo>
                        <a:pt x="322" y="75"/>
                      </a:lnTo>
                      <a:lnTo>
                        <a:pt x="321" y="75"/>
                      </a:lnTo>
                      <a:lnTo>
                        <a:pt x="321" y="75"/>
                      </a:lnTo>
                      <a:lnTo>
                        <a:pt x="318" y="76"/>
                      </a:lnTo>
                      <a:lnTo>
                        <a:pt x="315" y="77"/>
                      </a:lnTo>
                      <a:lnTo>
                        <a:pt x="314" y="79"/>
                      </a:lnTo>
                      <a:lnTo>
                        <a:pt x="311" y="82"/>
                      </a:lnTo>
                      <a:lnTo>
                        <a:pt x="311" y="82"/>
                      </a:lnTo>
                      <a:lnTo>
                        <a:pt x="309" y="87"/>
                      </a:lnTo>
                      <a:lnTo>
                        <a:pt x="308" y="95"/>
                      </a:lnTo>
                      <a:lnTo>
                        <a:pt x="308" y="95"/>
                      </a:lnTo>
                      <a:lnTo>
                        <a:pt x="307" y="107"/>
                      </a:lnTo>
                      <a:lnTo>
                        <a:pt x="304" y="114"/>
                      </a:lnTo>
                      <a:lnTo>
                        <a:pt x="302" y="119"/>
                      </a:lnTo>
                      <a:lnTo>
                        <a:pt x="302" y="119"/>
                      </a:lnTo>
                      <a:lnTo>
                        <a:pt x="299" y="124"/>
                      </a:lnTo>
                      <a:lnTo>
                        <a:pt x="294" y="129"/>
                      </a:lnTo>
                      <a:lnTo>
                        <a:pt x="289" y="131"/>
                      </a:lnTo>
                      <a:lnTo>
                        <a:pt x="283" y="133"/>
                      </a:lnTo>
                      <a:lnTo>
                        <a:pt x="283" y="133"/>
                      </a:lnTo>
                      <a:lnTo>
                        <a:pt x="278" y="135"/>
                      </a:lnTo>
                      <a:lnTo>
                        <a:pt x="272" y="135"/>
                      </a:lnTo>
                      <a:lnTo>
                        <a:pt x="266" y="133"/>
                      </a:lnTo>
                      <a:lnTo>
                        <a:pt x="261" y="131"/>
                      </a:lnTo>
                      <a:lnTo>
                        <a:pt x="261" y="131"/>
                      </a:lnTo>
                      <a:lnTo>
                        <a:pt x="257" y="128"/>
                      </a:lnTo>
                      <a:lnTo>
                        <a:pt x="253" y="124"/>
                      </a:lnTo>
                      <a:lnTo>
                        <a:pt x="250" y="119"/>
                      </a:lnTo>
                      <a:lnTo>
                        <a:pt x="247" y="114"/>
                      </a:lnTo>
                      <a:lnTo>
                        <a:pt x="247" y="114"/>
                      </a:lnTo>
                      <a:lnTo>
                        <a:pt x="247" y="108"/>
                      </a:lnTo>
                      <a:lnTo>
                        <a:pt x="247" y="102"/>
                      </a:lnTo>
                      <a:lnTo>
                        <a:pt x="248" y="96"/>
                      </a:lnTo>
                      <a:lnTo>
                        <a:pt x="251" y="90"/>
                      </a:lnTo>
                      <a:lnTo>
                        <a:pt x="251" y="90"/>
                      </a:lnTo>
                      <a:lnTo>
                        <a:pt x="254" y="84"/>
                      </a:lnTo>
                      <a:lnTo>
                        <a:pt x="259" y="80"/>
                      </a:lnTo>
                      <a:lnTo>
                        <a:pt x="268" y="72"/>
                      </a:lnTo>
                      <a:lnTo>
                        <a:pt x="268" y="72"/>
                      </a:lnTo>
                      <a:lnTo>
                        <a:pt x="274" y="67"/>
                      </a:lnTo>
                      <a:lnTo>
                        <a:pt x="279" y="62"/>
                      </a:lnTo>
                      <a:lnTo>
                        <a:pt x="279" y="62"/>
                      </a:lnTo>
                      <a:lnTo>
                        <a:pt x="280" y="60"/>
                      </a:lnTo>
                      <a:lnTo>
                        <a:pt x="280" y="56"/>
                      </a:lnTo>
                      <a:lnTo>
                        <a:pt x="280" y="54"/>
                      </a:lnTo>
                      <a:lnTo>
                        <a:pt x="279" y="51"/>
                      </a:lnTo>
                      <a:lnTo>
                        <a:pt x="279" y="51"/>
                      </a:lnTo>
                      <a:lnTo>
                        <a:pt x="275" y="46"/>
                      </a:lnTo>
                      <a:lnTo>
                        <a:pt x="271" y="42"/>
                      </a:lnTo>
                      <a:lnTo>
                        <a:pt x="195" y="0"/>
                      </a:lnTo>
                      <a:lnTo>
                        <a:pt x="0" y="112"/>
                      </a:lnTo>
                      <a:lnTo>
                        <a:pt x="0" y="347"/>
                      </a:lnTo>
                      <a:lnTo>
                        <a:pt x="197" y="460"/>
                      </a:lnTo>
                      <a:lnTo>
                        <a:pt x="273" y="417"/>
                      </a:lnTo>
                      <a:lnTo>
                        <a:pt x="273" y="417"/>
                      </a:lnTo>
                      <a:lnTo>
                        <a:pt x="278" y="415"/>
                      </a:lnTo>
                      <a:lnTo>
                        <a:pt x="283" y="415"/>
                      </a:lnTo>
                      <a:lnTo>
                        <a:pt x="283" y="415"/>
                      </a:lnTo>
                      <a:lnTo>
                        <a:pt x="288" y="416"/>
                      </a:lnTo>
                      <a:lnTo>
                        <a:pt x="292" y="419"/>
                      </a:lnTo>
                      <a:lnTo>
                        <a:pt x="292" y="419"/>
                      </a:lnTo>
                      <a:lnTo>
                        <a:pt x="293" y="425"/>
                      </a:lnTo>
                      <a:lnTo>
                        <a:pt x="294" y="432"/>
                      </a:lnTo>
                      <a:lnTo>
                        <a:pt x="294" y="432"/>
                      </a:lnTo>
                      <a:lnTo>
                        <a:pt x="296" y="444"/>
                      </a:lnTo>
                      <a:lnTo>
                        <a:pt x="297" y="451"/>
                      </a:lnTo>
                      <a:lnTo>
                        <a:pt x="301" y="458"/>
                      </a:lnTo>
                      <a:lnTo>
                        <a:pt x="301" y="458"/>
                      </a:lnTo>
                      <a:lnTo>
                        <a:pt x="304" y="462"/>
                      </a:lnTo>
                      <a:lnTo>
                        <a:pt x="309" y="467"/>
                      </a:lnTo>
                      <a:lnTo>
                        <a:pt x="315" y="471"/>
                      </a:lnTo>
                      <a:lnTo>
                        <a:pt x="321" y="473"/>
                      </a:lnTo>
                      <a:lnTo>
                        <a:pt x="321" y="473"/>
                      </a:lnTo>
                      <a:lnTo>
                        <a:pt x="329" y="474"/>
                      </a:lnTo>
                      <a:lnTo>
                        <a:pt x="329" y="474"/>
                      </a:lnTo>
                      <a:lnTo>
                        <a:pt x="337" y="473"/>
                      </a:lnTo>
                      <a:lnTo>
                        <a:pt x="344" y="469"/>
                      </a:lnTo>
                      <a:lnTo>
                        <a:pt x="344" y="469"/>
                      </a:lnTo>
                      <a:lnTo>
                        <a:pt x="350" y="466"/>
                      </a:lnTo>
                      <a:lnTo>
                        <a:pt x="353" y="462"/>
                      </a:lnTo>
                      <a:lnTo>
                        <a:pt x="357" y="457"/>
                      </a:lnTo>
                      <a:lnTo>
                        <a:pt x="359" y="451"/>
                      </a:lnTo>
                      <a:lnTo>
                        <a:pt x="359" y="451"/>
                      </a:lnTo>
                      <a:lnTo>
                        <a:pt x="360" y="445"/>
                      </a:lnTo>
                      <a:lnTo>
                        <a:pt x="360" y="438"/>
                      </a:lnTo>
                      <a:lnTo>
                        <a:pt x="359" y="432"/>
                      </a:lnTo>
                      <a:lnTo>
                        <a:pt x="356" y="426"/>
                      </a:lnTo>
                      <a:lnTo>
                        <a:pt x="356" y="426"/>
                      </a:lnTo>
                      <a:lnTo>
                        <a:pt x="352" y="420"/>
                      </a:lnTo>
                      <a:lnTo>
                        <a:pt x="348" y="415"/>
                      </a:lnTo>
                      <a:lnTo>
                        <a:pt x="338" y="406"/>
                      </a:lnTo>
                      <a:lnTo>
                        <a:pt x="338" y="406"/>
                      </a:lnTo>
                      <a:lnTo>
                        <a:pt x="332" y="402"/>
                      </a:lnTo>
                      <a:lnTo>
                        <a:pt x="329" y="398"/>
                      </a:lnTo>
                      <a:lnTo>
                        <a:pt x="329" y="398"/>
                      </a:lnTo>
                      <a:lnTo>
                        <a:pt x="328" y="394"/>
                      </a:lnTo>
                      <a:lnTo>
                        <a:pt x="329" y="389"/>
                      </a:lnTo>
                      <a:lnTo>
                        <a:pt x="329" y="389"/>
                      </a:lnTo>
                      <a:lnTo>
                        <a:pt x="331" y="385"/>
                      </a:lnTo>
                      <a:lnTo>
                        <a:pt x="336" y="382"/>
                      </a:lnTo>
                      <a:lnTo>
                        <a:pt x="336" y="382"/>
                      </a:lnTo>
                      <a:close/>
                    </a:path>
                  </a:pathLst>
                </a:custGeom>
                <a:solidFill>
                  <a:srgbClr val="8DB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462" name="Rectangle 47"/>
                <p:cNvSpPr>
                  <a:spLocks noChangeArrowheads="1"/>
                </p:cNvSpPr>
                <p:nvPr/>
              </p:nvSpPr>
              <p:spPr bwMode="auto">
                <a:xfrm>
                  <a:off x="4047400" y="4454055"/>
                  <a:ext cx="483702" cy="15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dirty="0">
                      <a:solidFill>
                        <a:srgbClr val="FFFFFF"/>
                      </a:solidFill>
                    </a:rPr>
                    <a:t>C/C++</a:t>
                  </a:r>
                  <a:endParaRPr lang="en-US" altLang="en-US" sz="1100" dirty="0"/>
                </a:p>
              </p:txBody>
            </p:sp>
            <p:sp>
              <p:nvSpPr>
                <p:cNvPr id="463" name="Rectangle 48"/>
                <p:cNvSpPr>
                  <a:spLocks noChangeArrowheads="1"/>
                </p:cNvSpPr>
                <p:nvPr/>
              </p:nvSpPr>
              <p:spPr bwMode="auto">
                <a:xfrm>
                  <a:off x="5238749" y="4467111"/>
                  <a:ext cx="167091" cy="15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a:solidFill>
                        <a:srgbClr val="FFFFFF"/>
                      </a:solidFill>
                    </a:rPr>
                    <a:t>++</a:t>
                  </a:r>
                  <a:endParaRPr lang="en-US" altLang="en-US" sz="1100"/>
                </a:p>
              </p:txBody>
            </p:sp>
          </p:grpSp>
          <p:grpSp>
            <p:nvGrpSpPr>
              <p:cNvPr id="464" name="Group 463"/>
              <p:cNvGrpSpPr/>
              <p:nvPr/>
            </p:nvGrpSpPr>
            <p:grpSpPr>
              <a:xfrm>
                <a:off x="6804688" y="4572000"/>
                <a:ext cx="632251" cy="820965"/>
                <a:chOff x="2859812" y="4157549"/>
                <a:chExt cx="646112" cy="752475"/>
              </a:xfrm>
            </p:grpSpPr>
            <p:sp>
              <p:nvSpPr>
                <p:cNvPr id="465" name="Freeform 49"/>
                <p:cNvSpPr>
                  <a:spLocks/>
                </p:cNvSpPr>
                <p:nvPr/>
              </p:nvSpPr>
              <p:spPr bwMode="auto">
                <a:xfrm>
                  <a:off x="2859812" y="4157549"/>
                  <a:ext cx="646112" cy="752475"/>
                </a:xfrm>
                <a:custGeom>
                  <a:avLst/>
                  <a:gdLst>
                    <a:gd name="T0" fmla="*/ 407 w 407"/>
                    <a:gd name="T1" fmla="*/ 341 h 474"/>
                    <a:gd name="T2" fmla="*/ 333 w 407"/>
                    <a:gd name="T3" fmla="*/ 79 h 474"/>
                    <a:gd name="T4" fmla="*/ 328 w 407"/>
                    <a:gd name="T5" fmla="*/ 76 h 474"/>
                    <a:gd name="T6" fmla="*/ 321 w 407"/>
                    <a:gd name="T7" fmla="*/ 75 h 474"/>
                    <a:gd name="T8" fmla="*/ 319 w 407"/>
                    <a:gd name="T9" fmla="*/ 76 h 474"/>
                    <a:gd name="T10" fmla="*/ 313 w 407"/>
                    <a:gd name="T11" fmla="*/ 79 h 474"/>
                    <a:gd name="T12" fmla="*/ 312 w 407"/>
                    <a:gd name="T13" fmla="*/ 82 h 474"/>
                    <a:gd name="T14" fmla="*/ 308 w 407"/>
                    <a:gd name="T15" fmla="*/ 95 h 474"/>
                    <a:gd name="T16" fmla="*/ 307 w 407"/>
                    <a:gd name="T17" fmla="*/ 107 h 474"/>
                    <a:gd name="T18" fmla="*/ 301 w 407"/>
                    <a:gd name="T19" fmla="*/ 119 h 474"/>
                    <a:gd name="T20" fmla="*/ 298 w 407"/>
                    <a:gd name="T21" fmla="*/ 124 h 474"/>
                    <a:gd name="T22" fmla="*/ 288 w 407"/>
                    <a:gd name="T23" fmla="*/ 131 h 474"/>
                    <a:gd name="T24" fmla="*/ 284 w 407"/>
                    <a:gd name="T25" fmla="*/ 133 h 474"/>
                    <a:gd name="T26" fmla="*/ 272 w 407"/>
                    <a:gd name="T27" fmla="*/ 135 h 474"/>
                    <a:gd name="T28" fmla="*/ 261 w 407"/>
                    <a:gd name="T29" fmla="*/ 131 h 474"/>
                    <a:gd name="T30" fmla="*/ 257 w 407"/>
                    <a:gd name="T31" fmla="*/ 128 h 474"/>
                    <a:gd name="T32" fmla="*/ 250 w 407"/>
                    <a:gd name="T33" fmla="*/ 119 h 474"/>
                    <a:gd name="T34" fmla="*/ 247 w 407"/>
                    <a:gd name="T35" fmla="*/ 114 h 474"/>
                    <a:gd name="T36" fmla="*/ 247 w 407"/>
                    <a:gd name="T37" fmla="*/ 102 h 474"/>
                    <a:gd name="T38" fmla="*/ 251 w 407"/>
                    <a:gd name="T39" fmla="*/ 90 h 474"/>
                    <a:gd name="T40" fmla="*/ 254 w 407"/>
                    <a:gd name="T41" fmla="*/ 84 h 474"/>
                    <a:gd name="T42" fmla="*/ 268 w 407"/>
                    <a:gd name="T43" fmla="*/ 72 h 474"/>
                    <a:gd name="T44" fmla="*/ 274 w 407"/>
                    <a:gd name="T45" fmla="*/ 67 h 474"/>
                    <a:gd name="T46" fmla="*/ 278 w 407"/>
                    <a:gd name="T47" fmla="*/ 62 h 474"/>
                    <a:gd name="T48" fmla="*/ 280 w 407"/>
                    <a:gd name="T49" fmla="*/ 56 h 474"/>
                    <a:gd name="T50" fmla="*/ 279 w 407"/>
                    <a:gd name="T51" fmla="*/ 51 h 474"/>
                    <a:gd name="T52" fmla="*/ 275 w 407"/>
                    <a:gd name="T53" fmla="*/ 46 h 474"/>
                    <a:gd name="T54" fmla="*/ 195 w 407"/>
                    <a:gd name="T55" fmla="*/ 0 h 474"/>
                    <a:gd name="T56" fmla="*/ 0 w 407"/>
                    <a:gd name="T57" fmla="*/ 347 h 474"/>
                    <a:gd name="T58" fmla="*/ 273 w 407"/>
                    <a:gd name="T59" fmla="*/ 417 h 474"/>
                    <a:gd name="T60" fmla="*/ 278 w 407"/>
                    <a:gd name="T61" fmla="*/ 415 h 474"/>
                    <a:gd name="T62" fmla="*/ 284 w 407"/>
                    <a:gd name="T63" fmla="*/ 415 h 474"/>
                    <a:gd name="T64" fmla="*/ 291 w 407"/>
                    <a:gd name="T65" fmla="*/ 419 h 474"/>
                    <a:gd name="T66" fmla="*/ 293 w 407"/>
                    <a:gd name="T67" fmla="*/ 425 h 474"/>
                    <a:gd name="T68" fmla="*/ 294 w 407"/>
                    <a:gd name="T69" fmla="*/ 432 h 474"/>
                    <a:gd name="T70" fmla="*/ 298 w 407"/>
                    <a:gd name="T71" fmla="*/ 451 h 474"/>
                    <a:gd name="T72" fmla="*/ 301 w 407"/>
                    <a:gd name="T73" fmla="*/ 458 h 474"/>
                    <a:gd name="T74" fmla="*/ 309 w 407"/>
                    <a:gd name="T75" fmla="*/ 467 h 474"/>
                    <a:gd name="T76" fmla="*/ 321 w 407"/>
                    <a:gd name="T77" fmla="*/ 473 h 474"/>
                    <a:gd name="T78" fmla="*/ 329 w 407"/>
                    <a:gd name="T79" fmla="*/ 474 h 474"/>
                    <a:gd name="T80" fmla="*/ 337 w 407"/>
                    <a:gd name="T81" fmla="*/ 473 h 474"/>
                    <a:gd name="T82" fmla="*/ 344 w 407"/>
                    <a:gd name="T83" fmla="*/ 469 h 474"/>
                    <a:gd name="T84" fmla="*/ 354 w 407"/>
                    <a:gd name="T85" fmla="*/ 462 h 474"/>
                    <a:gd name="T86" fmla="*/ 359 w 407"/>
                    <a:gd name="T87" fmla="*/ 451 h 474"/>
                    <a:gd name="T88" fmla="*/ 361 w 407"/>
                    <a:gd name="T89" fmla="*/ 445 h 474"/>
                    <a:gd name="T90" fmla="*/ 359 w 407"/>
                    <a:gd name="T91" fmla="*/ 432 h 474"/>
                    <a:gd name="T92" fmla="*/ 356 w 407"/>
                    <a:gd name="T93" fmla="*/ 426 h 474"/>
                    <a:gd name="T94" fmla="*/ 348 w 407"/>
                    <a:gd name="T95" fmla="*/ 415 h 474"/>
                    <a:gd name="T96" fmla="*/ 337 w 407"/>
                    <a:gd name="T97" fmla="*/ 406 h 474"/>
                    <a:gd name="T98" fmla="*/ 329 w 407"/>
                    <a:gd name="T99" fmla="*/ 398 h 474"/>
                    <a:gd name="T100" fmla="*/ 328 w 407"/>
                    <a:gd name="T101" fmla="*/ 394 h 474"/>
                    <a:gd name="T102" fmla="*/ 328 w 407"/>
                    <a:gd name="T103" fmla="*/ 389 h 474"/>
                    <a:gd name="T104" fmla="*/ 336 w 407"/>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7" h="474">
                      <a:moveTo>
                        <a:pt x="336" y="382"/>
                      </a:moveTo>
                      <a:lnTo>
                        <a:pt x="407" y="341"/>
                      </a:lnTo>
                      <a:lnTo>
                        <a:pt x="407" y="121"/>
                      </a:lnTo>
                      <a:lnTo>
                        <a:pt x="333" y="79"/>
                      </a:lnTo>
                      <a:lnTo>
                        <a:pt x="333" y="79"/>
                      </a:lnTo>
                      <a:lnTo>
                        <a:pt x="328" y="76"/>
                      </a:lnTo>
                      <a:lnTo>
                        <a:pt x="322" y="75"/>
                      </a:lnTo>
                      <a:lnTo>
                        <a:pt x="321" y="75"/>
                      </a:lnTo>
                      <a:lnTo>
                        <a:pt x="321" y="75"/>
                      </a:lnTo>
                      <a:lnTo>
                        <a:pt x="319" y="76"/>
                      </a:lnTo>
                      <a:lnTo>
                        <a:pt x="315" y="77"/>
                      </a:lnTo>
                      <a:lnTo>
                        <a:pt x="313" y="79"/>
                      </a:lnTo>
                      <a:lnTo>
                        <a:pt x="312" y="82"/>
                      </a:lnTo>
                      <a:lnTo>
                        <a:pt x="312" y="82"/>
                      </a:lnTo>
                      <a:lnTo>
                        <a:pt x="309" y="87"/>
                      </a:lnTo>
                      <a:lnTo>
                        <a:pt x="308" y="95"/>
                      </a:lnTo>
                      <a:lnTo>
                        <a:pt x="308" y="95"/>
                      </a:lnTo>
                      <a:lnTo>
                        <a:pt x="307" y="107"/>
                      </a:lnTo>
                      <a:lnTo>
                        <a:pt x="305" y="114"/>
                      </a:lnTo>
                      <a:lnTo>
                        <a:pt x="301" y="119"/>
                      </a:lnTo>
                      <a:lnTo>
                        <a:pt x="301" y="119"/>
                      </a:lnTo>
                      <a:lnTo>
                        <a:pt x="298" y="124"/>
                      </a:lnTo>
                      <a:lnTo>
                        <a:pt x="294" y="129"/>
                      </a:lnTo>
                      <a:lnTo>
                        <a:pt x="288" y="131"/>
                      </a:lnTo>
                      <a:lnTo>
                        <a:pt x="284" y="133"/>
                      </a:lnTo>
                      <a:lnTo>
                        <a:pt x="284" y="133"/>
                      </a:lnTo>
                      <a:lnTo>
                        <a:pt x="278" y="135"/>
                      </a:lnTo>
                      <a:lnTo>
                        <a:pt x="272" y="135"/>
                      </a:lnTo>
                      <a:lnTo>
                        <a:pt x="266" y="133"/>
                      </a:lnTo>
                      <a:lnTo>
                        <a:pt x="261" y="131"/>
                      </a:lnTo>
                      <a:lnTo>
                        <a:pt x="261" y="131"/>
                      </a:lnTo>
                      <a:lnTo>
                        <a:pt x="257" y="128"/>
                      </a:lnTo>
                      <a:lnTo>
                        <a:pt x="253" y="124"/>
                      </a:lnTo>
                      <a:lnTo>
                        <a:pt x="250" y="119"/>
                      </a:lnTo>
                      <a:lnTo>
                        <a:pt x="247" y="114"/>
                      </a:lnTo>
                      <a:lnTo>
                        <a:pt x="247" y="114"/>
                      </a:lnTo>
                      <a:lnTo>
                        <a:pt x="246" y="108"/>
                      </a:lnTo>
                      <a:lnTo>
                        <a:pt x="247" y="102"/>
                      </a:lnTo>
                      <a:lnTo>
                        <a:pt x="249" y="96"/>
                      </a:lnTo>
                      <a:lnTo>
                        <a:pt x="251" y="90"/>
                      </a:lnTo>
                      <a:lnTo>
                        <a:pt x="251" y="90"/>
                      </a:lnTo>
                      <a:lnTo>
                        <a:pt x="254" y="84"/>
                      </a:lnTo>
                      <a:lnTo>
                        <a:pt x="259" y="80"/>
                      </a:lnTo>
                      <a:lnTo>
                        <a:pt x="268" y="72"/>
                      </a:lnTo>
                      <a:lnTo>
                        <a:pt x="268" y="72"/>
                      </a:lnTo>
                      <a:lnTo>
                        <a:pt x="274" y="67"/>
                      </a:lnTo>
                      <a:lnTo>
                        <a:pt x="278" y="62"/>
                      </a:lnTo>
                      <a:lnTo>
                        <a:pt x="278" y="62"/>
                      </a:lnTo>
                      <a:lnTo>
                        <a:pt x="279" y="60"/>
                      </a:lnTo>
                      <a:lnTo>
                        <a:pt x="280" y="56"/>
                      </a:lnTo>
                      <a:lnTo>
                        <a:pt x="280" y="54"/>
                      </a:lnTo>
                      <a:lnTo>
                        <a:pt x="279" y="51"/>
                      </a:lnTo>
                      <a:lnTo>
                        <a:pt x="279" y="51"/>
                      </a:lnTo>
                      <a:lnTo>
                        <a:pt x="275" y="46"/>
                      </a:lnTo>
                      <a:lnTo>
                        <a:pt x="271" y="42"/>
                      </a:lnTo>
                      <a:lnTo>
                        <a:pt x="195" y="0"/>
                      </a:lnTo>
                      <a:lnTo>
                        <a:pt x="0" y="112"/>
                      </a:lnTo>
                      <a:lnTo>
                        <a:pt x="0" y="347"/>
                      </a:lnTo>
                      <a:lnTo>
                        <a:pt x="197" y="460"/>
                      </a:lnTo>
                      <a:lnTo>
                        <a:pt x="273" y="417"/>
                      </a:lnTo>
                      <a:lnTo>
                        <a:pt x="273" y="417"/>
                      </a:lnTo>
                      <a:lnTo>
                        <a:pt x="278" y="415"/>
                      </a:lnTo>
                      <a:lnTo>
                        <a:pt x="284" y="415"/>
                      </a:lnTo>
                      <a:lnTo>
                        <a:pt x="284" y="415"/>
                      </a:lnTo>
                      <a:lnTo>
                        <a:pt x="288" y="416"/>
                      </a:lnTo>
                      <a:lnTo>
                        <a:pt x="291" y="419"/>
                      </a:lnTo>
                      <a:lnTo>
                        <a:pt x="291" y="419"/>
                      </a:lnTo>
                      <a:lnTo>
                        <a:pt x="293" y="425"/>
                      </a:lnTo>
                      <a:lnTo>
                        <a:pt x="294" y="432"/>
                      </a:lnTo>
                      <a:lnTo>
                        <a:pt x="294" y="432"/>
                      </a:lnTo>
                      <a:lnTo>
                        <a:pt x="295" y="444"/>
                      </a:lnTo>
                      <a:lnTo>
                        <a:pt x="298" y="451"/>
                      </a:lnTo>
                      <a:lnTo>
                        <a:pt x="301" y="458"/>
                      </a:lnTo>
                      <a:lnTo>
                        <a:pt x="301" y="458"/>
                      </a:lnTo>
                      <a:lnTo>
                        <a:pt x="305" y="462"/>
                      </a:lnTo>
                      <a:lnTo>
                        <a:pt x="309" y="467"/>
                      </a:lnTo>
                      <a:lnTo>
                        <a:pt x="315" y="471"/>
                      </a:lnTo>
                      <a:lnTo>
                        <a:pt x="321" y="473"/>
                      </a:lnTo>
                      <a:lnTo>
                        <a:pt x="321" y="473"/>
                      </a:lnTo>
                      <a:lnTo>
                        <a:pt x="329" y="474"/>
                      </a:lnTo>
                      <a:lnTo>
                        <a:pt x="329" y="474"/>
                      </a:lnTo>
                      <a:lnTo>
                        <a:pt x="337" y="473"/>
                      </a:lnTo>
                      <a:lnTo>
                        <a:pt x="344" y="469"/>
                      </a:lnTo>
                      <a:lnTo>
                        <a:pt x="344" y="469"/>
                      </a:lnTo>
                      <a:lnTo>
                        <a:pt x="350" y="466"/>
                      </a:lnTo>
                      <a:lnTo>
                        <a:pt x="354" y="462"/>
                      </a:lnTo>
                      <a:lnTo>
                        <a:pt x="357" y="457"/>
                      </a:lnTo>
                      <a:lnTo>
                        <a:pt x="359" y="451"/>
                      </a:lnTo>
                      <a:lnTo>
                        <a:pt x="359" y="451"/>
                      </a:lnTo>
                      <a:lnTo>
                        <a:pt x="361" y="445"/>
                      </a:lnTo>
                      <a:lnTo>
                        <a:pt x="361" y="438"/>
                      </a:lnTo>
                      <a:lnTo>
                        <a:pt x="359" y="432"/>
                      </a:lnTo>
                      <a:lnTo>
                        <a:pt x="356" y="426"/>
                      </a:lnTo>
                      <a:lnTo>
                        <a:pt x="356" y="426"/>
                      </a:lnTo>
                      <a:lnTo>
                        <a:pt x="352" y="420"/>
                      </a:lnTo>
                      <a:lnTo>
                        <a:pt x="348" y="415"/>
                      </a:lnTo>
                      <a:lnTo>
                        <a:pt x="337" y="406"/>
                      </a:lnTo>
                      <a:lnTo>
                        <a:pt x="337" y="406"/>
                      </a:lnTo>
                      <a:lnTo>
                        <a:pt x="333" y="402"/>
                      </a:lnTo>
                      <a:lnTo>
                        <a:pt x="329" y="398"/>
                      </a:lnTo>
                      <a:lnTo>
                        <a:pt x="329" y="398"/>
                      </a:lnTo>
                      <a:lnTo>
                        <a:pt x="328" y="394"/>
                      </a:lnTo>
                      <a:lnTo>
                        <a:pt x="328" y="389"/>
                      </a:lnTo>
                      <a:lnTo>
                        <a:pt x="328" y="389"/>
                      </a:lnTo>
                      <a:lnTo>
                        <a:pt x="331" y="385"/>
                      </a:lnTo>
                      <a:lnTo>
                        <a:pt x="336" y="382"/>
                      </a:lnTo>
                      <a:lnTo>
                        <a:pt x="336" y="382"/>
                      </a:lnTo>
                      <a:close/>
                    </a:path>
                  </a:pathLst>
                </a:custGeom>
                <a:solidFill>
                  <a:srgbClr val="327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466" name="Rectangle 50"/>
                <p:cNvSpPr>
                  <a:spLocks noChangeArrowheads="1"/>
                </p:cNvSpPr>
                <p:nvPr/>
              </p:nvSpPr>
              <p:spPr bwMode="auto">
                <a:xfrm>
                  <a:off x="2972185" y="4378211"/>
                  <a:ext cx="417729" cy="23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ts val="977"/>
                    </a:lnSpc>
                  </a:pPr>
                  <a:r>
                    <a:rPr lang="en-US" altLang="en-US" sz="1100" dirty="0">
                      <a:solidFill>
                        <a:srgbClr val="FFFFFF"/>
                      </a:solidFill>
                    </a:rPr>
                    <a:t>Excel</a:t>
                  </a:r>
                </a:p>
                <a:p>
                  <a:pPr algn="ctr">
                    <a:lnSpc>
                      <a:spcPts val="977"/>
                    </a:lnSpc>
                  </a:pPr>
                  <a:r>
                    <a:rPr lang="en-US" altLang="en-US" sz="1100" dirty="0">
                      <a:solidFill>
                        <a:srgbClr val="FFFFFF"/>
                      </a:solidFill>
                    </a:rPr>
                    <a:t>Add-in</a:t>
                  </a:r>
                  <a:endParaRPr lang="en-US" altLang="en-US" sz="1100" dirty="0"/>
                </a:p>
              </p:txBody>
            </p:sp>
          </p:grpSp>
          <p:grpSp>
            <p:nvGrpSpPr>
              <p:cNvPr id="467" name="Group 466"/>
              <p:cNvGrpSpPr/>
              <p:nvPr/>
            </p:nvGrpSpPr>
            <p:grpSpPr>
              <a:xfrm>
                <a:off x="8862088" y="4572000"/>
                <a:ext cx="630697" cy="820965"/>
                <a:chOff x="4621231" y="4157549"/>
                <a:chExt cx="644525" cy="752475"/>
              </a:xfrm>
            </p:grpSpPr>
            <p:sp>
              <p:nvSpPr>
                <p:cNvPr id="468" name="Freeform 52"/>
                <p:cNvSpPr>
                  <a:spLocks/>
                </p:cNvSpPr>
                <p:nvPr/>
              </p:nvSpPr>
              <p:spPr bwMode="auto">
                <a:xfrm>
                  <a:off x="4621231" y="4157549"/>
                  <a:ext cx="644525" cy="752475"/>
                </a:xfrm>
                <a:custGeom>
                  <a:avLst/>
                  <a:gdLst>
                    <a:gd name="T0" fmla="*/ 406 w 406"/>
                    <a:gd name="T1" fmla="*/ 341 h 474"/>
                    <a:gd name="T2" fmla="*/ 332 w 406"/>
                    <a:gd name="T3" fmla="*/ 79 h 474"/>
                    <a:gd name="T4" fmla="*/ 327 w 406"/>
                    <a:gd name="T5" fmla="*/ 76 h 474"/>
                    <a:gd name="T6" fmla="*/ 321 w 406"/>
                    <a:gd name="T7" fmla="*/ 75 h 474"/>
                    <a:gd name="T8" fmla="*/ 317 w 406"/>
                    <a:gd name="T9" fmla="*/ 76 h 474"/>
                    <a:gd name="T10" fmla="*/ 313 w 406"/>
                    <a:gd name="T11" fmla="*/ 79 h 474"/>
                    <a:gd name="T12" fmla="*/ 310 w 406"/>
                    <a:gd name="T13" fmla="*/ 82 h 474"/>
                    <a:gd name="T14" fmla="*/ 308 w 406"/>
                    <a:gd name="T15" fmla="*/ 95 h 474"/>
                    <a:gd name="T16" fmla="*/ 306 w 406"/>
                    <a:gd name="T17" fmla="*/ 107 h 474"/>
                    <a:gd name="T18" fmla="*/ 301 w 406"/>
                    <a:gd name="T19" fmla="*/ 119 h 474"/>
                    <a:gd name="T20" fmla="*/ 297 w 406"/>
                    <a:gd name="T21" fmla="*/ 124 h 474"/>
                    <a:gd name="T22" fmla="*/ 288 w 406"/>
                    <a:gd name="T23" fmla="*/ 131 h 474"/>
                    <a:gd name="T24" fmla="*/ 282 w 406"/>
                    <a:gd name="T25" fmla="*/ 133 h 474"/>
                    <a:gd name="T26" fmla="*/ 272 w 406"/>
                    <a:gd name="T27" fmla="*/ 135 h 474"/>
                    <a:gd name="T28" fmla="*/ 261 w 406"/>
                    <a:gd name="T29" fmla="*/ 131 h 474"/>
                    <a:gd name="T30" fmla="*/ 257 w 406"/>
                    <a:gd name="T31" fmla="*/ 128 h 474"/>
                    <a:gd name="T32" fmla="*/ 250 w 406"/>
                    <a:gd name="T33" fmla="*/ 119 h 474"/>
                    <a:gd name="T34" fmla="*/ 247 w 406"/>
                    <a:gd name="T35" fmla="*/ 114 h 474"/>
                    <a:gd name="T36" fmla="*/ 246 w 406"/>
                    <a:gd name="T37" fmla="*/ 102 h 474"/>
                    <a:gd name="T38" fmla="*/ 250 w 406"/>
                    <a:gd name="T39" fmla="*/ 90 h 474"/>
                    <a:gd name="T40" fmla="*/ 254 w 406"/>
                    <a:gd name="T41" fmla="*/ 84 h 474"/>
                    <a:gd name="T42" fmla="*/ 268 w 406"/>
                    <a:gd name="T43" fmla="*/ 72 h 474"/>
                    <a:gd name="T44" fmla="*/ 274 w 406"/>
                    <a:gd name="T45" fmla="*/ 67 h 474"/>
                    <a:gd name="T46" fmla="*/ 278 w 406"/>
                    <a:gd name="T47" fmla="*/ 62 h 474"/>
                    <a:gd name="T48" fmla="*/ 279 w 406"/>
                    <a:gd name="T49" fmla="*/ 56 h 474"/>
                    <a:gd name="T50" fmla="*/ 278 w 406"/>
                    <a:gd name="T51" fmla="*/ 51 h 474"/>
                    <a:gd name="T52" fmla="*/ 275 w 406"/>
                    <a:gd name="T53" fmla="*/ 46 h 474"/>
                    <a:gd name="T54" fmla="*/ 195 w 406"/>
                    <a:gd name="T55" fmla="*/ 0 h 474"/>
                    <a:gd name="T56" fmla="*/ 0 w 406"/>
                    <a:gd name="T57" fmla="*/ 347 h 474"/>
                    <a:gd name="T58" fmla="*/ 273 w 406"/>
                    <a:gd name="T59" fmla="*/ 417 h 474"/>
                    <a:gd name="T60" fmla="*/ 278 w 406"/>
                    <a:gd name="T61" fmla="*/ 415 h 474"/>
                    <a:gd name="T62" fmla="*/ 282 w 406"/>
                    <a:gd name="T63" fmla="*/ 415 h 474"/>
                    <a:gd name="T64" fmla="*/ 290 w 406"/>
                    <a:gd name="T65" fmla="*/ 419 h 474"/>
                    <a:gd name="T66" fmla="*/ 292 w 406"/>
                    <a:gd name="T67" fmla="*/ 425 h 474"/>
                    <a:gd name="T68" fmla="*/ 293 w 406"/>
                    <a:gd name="T69" fmla="*/ 432 h 474"/>
                    <a:gd name="T70" fmla="*/ 297 w 406"/>
                    <a:gd name="T71" fmla="*/ 451 h 474"/>
                    <a:gd name="T72" fmla="*/ 300 w 406"/>
                    <a:gd name="T73" fmla="*/ 458 h 474"/>
                    <a:gd name="T74" fmla="*/ 309 w 406"/>
                    <a:gd name="T75" fmla="*/ 467 h 474"/>
                    <a:gd name="T76" fmla="*/ 321 w 406"/>
                    <a:gd name="T77" fmla="*/ 473 h 474"/>
                    <a:gd name="T78" fmla="*/ 329 w 406"/>
                    <a:gd name="T79" fmla="*/ 474 h 474"/>
                    <a:gd name="T80" fmla="*/ 337 w 406"/>
                    <a:gd name="T81" fmla="*/ 473 h 474"/>
                    <a:gd name="T82" fmla="*/ 344 w 406"/>
                    <a:gd name="T83" fmla="*/ 469 h 474"/>
                    <a:gd name="T84" fmla="*/ 353 w 406"/>
                    <a:gd name="T85" fmla="*/ 462 h 474"/>
                    <a:gd name="T86" fmla="*/ 359 w 406"/>
                    <a:gd name="T87" fmla="*/ 451 h 474"/>
                    <a:gd name="T88" fmla="*/ 360 w 406"/>
                    <a:gd name="T89" fmla="*/ 445 h 474"/>
                    <a:gd name="T90" fmla="*/ 358 w 406"/>
                    <a:gd name="T91" fmla="*/ 432 h 474"/>
                    <a:gd name="T92" fmla="*/ 356 w 406"/>
                    <a:gd name="T93" fmla="*/ 426 h 474"/>
                    <a:gd name="T94" fmla="*/ 346 w 406"/>
                    <a:gd name="T95" fmla="*/ 415 h 474"/>
                    <a:gd name="T96" fmla="*/ 337 w 406"/>
                    <a:gd name="T97" fmla="*/ 406 h 474"/>
                    <a:gd name="T98" fmla="*/ 328 w 406"/>
                    <a:gd name="T99" fmla="*/ 398 h 474"/>
                    <a:gd name="T100" fmla="*/ 327 w 406"/>
                    <a:gd name="T101" fmla="*/ 394 h 474"/>
                    <a:gd name="T102" fmla="*/ 328 w 406"/>
                    <a:gd name="T103" fmla="*/ 389 h 474"/>
                    <a:gd name="T104" fmla="*/ 335 w 406"/>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6" h="474">
                      <a:moveTo>
                        <a:pt x="335" y="382"/>
                      </a:moveTo>
                      <a:lnTo>
                        <a:pt x="406" y="341"/>
                      </a:lnTo>
                      <a:lnTo>
                        <a:pt x="406" y="121"/>
                      </a:lnTo>
                      <a:lnTo>
                        <a:pt x="332" y="79"/>
                      </a:lnTo>
                      <a:lnTo>
                        <a:pt x="332" y="79"/>
                      </a:lnTo>
                      <a:lnTo>
                        <a:pt x="327" y="76"/>
                      </a:lnTo>
                      <a:lnTo>
                        <a:pt x="322" y="75"/>
                      </a:lnTo>
                      <a:lnTo>
                        <a:pt x="321" y="75"/>
                      </a:lnTo>
                      <a:lnTo>
                        <a:pt x="321" y="75"/>
                      </a:lnTo>
                      <a:lnTo>
                        <a:pt x="317" y="76"/>
                      </a:lnTo>
                      <a:lnTo>
                        <a:pt x="315" y="77"/>
                      </a:lnTo>
                      <a:lnTo>
                        <a:pt x="313" y="79"/>
                      </a:lnTo>
                      <a:lnTo>
                        <a:pt x="310" y="82"/>
                      </a:lnTo>
                      <a:lnTo>
                        <a:pt x="310" y="82"/>
                      </a:lnTo>
                      <a:lnTo>
                        <a:pt x="309" y="87"/>
                      </a:lnTo>
                      <a:lnTo>
                        <a:pt x="308" y="95"/>
                      </a:lnTo>
                      <a:lnTo>
                        <a:pt x="308" y="95"/>
                      </a:lnTo>
                      <a:lnTo>
                        <a:pt x="306" y="107"/>
                      </a:lnTo>
                      <a:lnTo>
                        <a:pt x="304" y="114"/>
                      </a:lnTo>
                      <a:lnTo>
                        <a:pt x="301" y="119"/>
                      </a:lnTo>
                      <a:lnTo>
                        <a:pt x="301" y="119"/>
                      </a:lnTo>
                      <a:lnTo>
                        <a:pt x="297" y="124"/>
                      </a:lnTo>
                      <a:lnTo>
                        <a:pt x="293" y="129"/>
                      </a:lnTo>
                      <a:lnTo>
                        <a:pt x="288" y="131"/>
                      </a:lnTo>
                      <a:lnTo>
                        <a:pt x="282" y="133"/>
                      </a:lnTo>
                      <a:lnTo>
                        <a:pt x="282" y="133"/>
                      </a:lnTo>
                      <a:lnTo>
                        <a:pt x="276" y="135"/>
                      </a:lnTo>
                      <a:lnTo>
                        <a:pt x="272" y="135"/>
                      </a:lnTo>
                      <a:lnTo>
                        <a:pt x="266" y="133"/>
                      </a:lnTo>
                      <a:lnTo>
                        <a:pt x="261" y="131"/>
                      </a:lnTo>
                      <a:lnTo>
                        <a:pt x="261" y="131"/>
                      </a:lnTo>
                      <a:lnTo>
                        <a:pt x="257" y="128"/>
                      </a:lnTo>
                      <a:lnTo>
                        <a:pt x="252" y="124"/>
                      </a:lnTo>
                      <a:lnTo>
                        <a:pt x="250" y="119"/>
                      </a:lnTo>
                      <a:lnTo>
                        <a:pt x="247" y="114"/>
                      </a:lnTo>
                      <a:lnTo>
                        <a:pt x="247" y="114"/>
                      </a:lnTo>
                      <a:lnTo>
                        <a:pt x="246" y="108"/>
                      </a:lnTo>
                      <a:lnTo>
                        <a:pt x="246" y="102"/>
                      </a:lnTo>
                      <a:lnTo>
                        <a:pt x="247" y="96"/>
                      </a:lnTo>
                      <a:lnTo>
                        <a:pt x="250" y="90"/>
                      </a:lnTo>
                      <a:lnTo>
                        <a:pt x="250" y="90"/>
                      </a:lnTo>
                      <a:lnTo>
                        <a:pt x="254" y="84"/>
                      </a:lnTo>
                      <a:lnTo>
                        <a:pt x="259" y="80"/>
                      </a:lnTo>
                      <a:lnTo>
                        <a:pt x="268" y="72"/>
                      </a:lnTo>
                      <a:lnTo>
                        <a:pt x="268" y="72"/>
                      </a:lnTo>
                      <a:lnTo>
                        <a:pt x="274" y="67"/>
                      </a:lnTo>
                      <a:lnTo>
                        <a:pt x="278" y="62"/>
                      </a:lnTo>
                      <a:lnTo>
                        <a:pt x="278" y="62"/>
                      </a:lnTo>
                      <a:lnTo>
                        <a:pt x="279" y="60"/>
                      </a:lnTo>
                      <a:lnTo>
                        <a:pt x="279" y="56"/>
                      </a:lnTo>
                      <a:lnTo>
                        <a:pt x="279" y="54"/>
                      </a:lnTo>
                      <a:lnTo>
                        <a:pt x="278" y="51"/>
                      </a:lnTo>
                      <a:lnTo>
                        <a:pt x="278" y="51"/>
                      </a:lnTo>
                      <a:lnTo>
                        <a:pt x="275" y="46"/>
                      </a:lnTo>
                      <a:lnTo>
                        <a:pt x="269" y="42"/>
                      </a:lnTo>
                      <a:lnTo>
                        <a:pt x="195" y="0"/>
                      </a:lnTo>
                      <a:lnTo>
                        <a:pt x="0" y="112"/>
                      </a:lnTo>
                      <a:lnTo>
                        <a:pt x="0" y="347"/>
                      </a:lnTo>
                      <a:lnTo>
                        <a:pt x="196" y="460"/>
                      </a:lnTo>
                      <a:lnTo>
                        <a:pt x="273" y="417"/>
                      </a:lnTo>
                      <a:lnTo>
                        <a:pt x="273" y="417"/>
                      </a:lnTo>
                      <a:lnTo>
                        <a:pt x="278" y="415"/>
                      </a:lnTo>
                      <a:lnTo>
                        <a:pt x="282" y="415"/>
                      </a:lnTo>
                      <a:lnTo>
                        <a:pt x="282" y="415"/>
                      </a:lnTo>
                      <a:lnTo>
                        <a:pt x="287" y="416"/>
                      </a:lnTo>
                      <a:lnTo>
                        <a:pt x="290" y="419"/>
                      </a:lnTo>
                      <a:lnTo>
                        <a:pt x="290" y="419"/>
                      </a:lnTo>
                      <a:lnTo>
                        <a:pt x="292" y="425"/>
                      </a:lnTo>
                      <a:lnTo>
                        <a:pt x="293" y="432"/>
                      </a:lnTo>
                      <a:lnTo>
                        <a:pt x="293" y="432"/>
                      </a:lnTo>
                      <a:lnTo>
                        <a:pt x="295" y="444"/>
                      </a:lnTo>
                      <a:lnTo>
                        <a:pt x="297" y="451"/>
                      </a:lnTo>
                      <a:lnTo>
                        <a:pt x="300" y="458"/>
                      </a:lnTo>
                      <a:lnTo>
                        <a:pt x="300" y="458"/>
                      </a:lnTo>
                      <a:lnTo>
                        <a:pt x="304" y="462"/>
                      </a:lnTo>
                      <a:lnTo>
                        <a:pt x="309" y="467"/>
                      </a:lnTo>
                      <a:lnTo>
                        <a:pt x="314" y="471"/>
                      </a:lnTo>
                      <a:lnTo>
                        <a:pt x="321" y="473"/>
                      </a:lnTo>
                      <a:lnTo>
                        <a:pt x="321" y="473"/>
                      </a:lnTo>
                      <a:lnTo>
                        <a:pt x="329" y="474"/>
                      </a:lnTo>
                      <a:lnTo>
                        <a:pt x="329" y="474"/>
                      </a:lnTo>
                      <a:lnTo>
                        <a:pt x="337" y="473"/>
                      </a:lnTo>
                      <a:lnTo>
                        <a:pt x="344" y="469"/>
                      </a:lnTo>
                      <a:lnTo>
                        <a:pt x="344" y="469"/>
                      </a:lnTo>
                      <a:lnTo>
                        <a:pt x="349" y="466"/>
                      </a:lnTo>
                      <a:lnTo>
                        <a:pt x="353" y="462"/>
                      </a:lnTo>
                      <a:lnTo>
                        <a:pt x="357" y="457"/>
                      </a:lnTo>
                      <a:lnTo>
                        <a:pt x="359" y="451"/>
                      </a:lnTo>
                      <a:lnTo>
                        <a:pt x="359" y="451"/>
                      </a:lnTo>
                      <a:lnTo>
                        <a:pt x="360" y="445"/>
                      </a:lnTo>
                      <a:lnTo>
                        <a:pt x="359" y="438"/>
                      </a:lnTo>
                      <a:lnTo>
                        <a:pt x="358" y="432"/>
                      </a:lnTo>
                      <a:lnTo>
                        <a:pt x="356" y="426"/>
                      </a:lnTo>
                      <a:lnTo>
                        <a:pt x="356" y="426"/>
                      </a:lnTo>
                      <a:lnTo>
                        <a:pt x="351" y="420"/>
                      </a:lnTo>
                      <a:lnTo>
                        <a:pt x="346" y="415"/>
                      </a:lnTo>
                      <a:lnTo>
                        <a:pt x="337" y="406"/>
                      </a:lnTo>
                      <a:lnTo>
                        <a:pt x="337" y="406"/>
                      </a:lnTo>
                      <a:lnTo>
                        <a:pt x="331" y="402"/>
                      </a:lnTo>
                      <a:lnTo>
                        <a:pt x="328" y="398"/>
                      </a:lnTo>
                      <a:lnTo>
                        <a:pt x="328" y="398"/>
                      </a:lnTo>
                      <a:lnTo>
                        <a:pt x="327" y="394"/>
                      </a:lnTo>
                      <a:lnTo>
                        <a:pt x="328" y="389"/>
                      </a:lnTo>
                      <a:lnTo>
                        <a:pt x="328" y="389"/>
                      </a:lnTo>
                      <a:lnTo>
                        <a:pt x="331" y="385"/>
                      </a:lnTo>
                      <a:lnTo>
                        <a:pt x="335" y="382"/>
                      </a:lnTo>
                      <a:lnTo>
                        <a:pt x="335" y="382"/>
                      </a:lnTo>
                      <a:close/>
                    </a:path>
                  </a:pathLst>
                </a:custGeom>
                <a:solidFill>
                  <a:srgbClr val="8DB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469" name="Rectangle 53"/>
                <p:cNvSpPr>
                  <a:spLocks noChangeArrowheads="1"/>
                </p:cNvSpPr>
                <p:nvPr/>
              </p:nvSpPr>
              <p:spPr bwMode="auto">
                <a:xfrm>
                  <a:off x="4770468" y="4465524"/>
                  <a:ext cx="304696" cy="15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a:solidFill>
                        <a:srgbClr val="FFFFFF"/>
                      </a:solidFill>
                    </a:rPr>
                    <a:t>Java</a:t>
                  </a:r>
                  <a:endParaRPr lang="en-US" altLang="en-US" sz="1100"/>
                </a:p>
              </p:txBody>
            </p:sp>
          </p:grpSp>
          <p:grpSp>
            <p:nvGrpSpPr>
              <p:cNvPr id="470" name="Group 469"/>
              <p:cNvGrpSpPr/>
              <p:nvPr/>
            </p:nvGrpSpPr>
            <p:grpSpPr>
              <a:xfrm>
                <a:off x="7490493" y="4572000"/>
                <a:ext cx="630698" cy="820965"/>
                <a:chOff x="3560654" y="4157549"/>
                <a:chExt cx="644525" cy="752475"/>
              </a:xfrm>
            </p:grpSpPr>
            <p:sp>
              <p:nvSpPr>
                <p:cNvPr id="471" name="Freeform 54"/>
                <p:cNvSpPr>
                  <a:spLocks/>
                </p:cNvSpPr>
                <p:nvPr/>
              </p:nvSpPr>
              <p:spPr bwMode="auto">
                <a:xfrm>
                  <a:off x="3560654" y="4157549"/>
                  <a:ext cx="644525" cy="752475"/>
                </a:xfrm>
                <a:custGeom>
                  <a:avLst/>
                  <a:gdLst>
                    <a:gd name="T0" fmla="*/ 406 w 406"/>
                    <a:gd name="T1" fmla="*/ 341 h 474"/>
                    <a:gd name="T2" fmla="*/ 331 w 406"/>
                    <a:gd name="T3" fmla="*/ 79 h 474"/>
                    <a:gd name="T4" fmla="*/ 327 w 406"/>
                    <a:gd name="T5" fmla="*/ 76 h 474"/>
                    <a:gd name="T6" fmla="*/ 321 w 406"/>
                    <a:gd name="T7" fmla="*/ 75 h 474"/>
                    <a:gd name="T8" fmla="*/ 317 w 406"/>
                    <a:gd name="T9" fmla="*/ 76 h 474"/>
                    <a:gd name="T10" fmla="*/ 313 w 406"/>
                    <a:gd name="T11" fmla="*/ 79 h 474"/>
                    <a:gd name="T12" fmla="*/ 310 w 406"/>
                    <a:gd name="T13" fmla="*/ 82 h 474"/>
                    <a:gd name="T14" fmla="*/ 308 w 406"/>
                    <a:gd name="T15" fmla="*/ 95 h 474"/>
                    <a:gd name="T16" fmla="*/ 306 w 406"/>
                    <a:gd name="T17" fmla="*/ 107 h 474"/>
                    <a:gd name="T18" fmla="*/ 301 w 406"/>
                    <a:gd name="T19" fmla="*/ 119 h 474"/>
                    <a:gd name="T20" fmla="*/ 298 w 406"/>
                    <a:gd name="T21" fmla="*/ 124 h 474"/>
                    <a:gd name="T22" fmla="*/ 288 w 406"/>
                    <a:gd name="T23" fmla="*/ 131 h 474"/>
                    <a:gd name="T24" fmla="*/ 282 w 406"/>
                    <a:gd name="T25" fmla="*/ 133 h 474"/>
                    <a:gd name="T26" fmla="*/ 271 w 406"/>
                    <a:gd name="T27" fmla="*/ 135 h 474"/>
                    <a:gd name="T28" fmla="*/ 260 w 406"/>
                    <a:gd name="T29" fmla="*/ 131 h 474"/>
                    <a:gd name="T30" fmla="*/ 257 w 406"/>
                    <a:gd name="T31" fmla="*/ 128 h 474"/>
                    <a:gd name="T32" fmla="*/ 250 w 406"/>
                    <a:gd name="T33" fmla="*/ 119 h 474"/>
                    <a:gd name="T34" fmla="*/ 247 w 406"/>
                    <a:gd name="T35" fmla="*/ 114 h 474"/>
                    <a:gd name="T36" fmla="*/ 246 w 406"/>
                    <a:gd name="T37" fmla="*/ 102 h 474"/>
                    <a:gd name="T38" fmla="*/ 250 w 406"/>
                    <a:gd name="T39" fmla="*/ 90 h 474"/>
                    <a:gd name="T40" fmla="*/ 254 w 406"/>
                    <a:gd name="T41" fmla="*/ 84 h 474"/>
                    <a:gd name="T42" fmla="*/ 268 w 406"/>
                    <a:gd name="T43" fmla="*/ 72 h 474"/>
                    <a:gd name="T44" fmla="*/ 274 w 406"/>
                    <a:gd name="T45" fmla="*/ 67 h 474"/>
                    <a:gd name="T46" fmla="*/ 278 w 406"/>
                    <a:gd name="T47" fmla="*/ 62 h 474"/>
                    <a:gd name="T48" fmla="*/ 279 w 406"/>
                    <a:gd name="T49" fmla="*/ 56 h 474"/>
                    <a:gd name="T50" fmla="*/ 278 w 406"/>
                    <a:gd name="T51" fmla="*/ 51 h 474"/>
                    <a:gd name="T52" fmla="*/ 274 w 406"/>
                    <a:gd name="T53" fmla="*/ 46 h 474"/>
                    <a:gd name="T54" fmla="*/ 195 w 406"/>
                    <a:gd name="T55" fmla="*/ 0 h 474"/>
                    <a:gd name="T56" fmla="*/ 0 w 406"/>
                    <a:gd name="T57" fmla="*/ 347 h 474"/>
                    <a:gd name="T58" fmla="*/ 273 w 406"/>
                    <a:gd name="T59" fmla="*/ 417 h 474"/>
                    <a:gd name="T60" fmla="*/ 278 w 406"/>
                    <a:gd name="T61" fmla="*/ 415 h 474"/>
                    <a:gd name="T62" fmla="*/ 282 w 406"/>
                    <a:gd name="T63" fmla="*/ 415 h 474"/>
                    <a:gd name="T64" fmla="*/ 291 w 406"/>
                    <a:gd name="T65" fmla="*/ 419 h 474"/>
                    <a:gd name="T66" fmla="*/ 292 w 406"/>
                    <a:gd name="T67" fmla="*/ 425 h 474"/>
                    <a:gd name="T68" fmla="*/ 293 w 406"/>
                    <a:gd name="T69" fmla="*/ 432 h 474"/>
                    <a:gd name="T70" fmla="*/ 298 w 406"/>
                    <a:gd name="T71" fmla="*/ 451 h 474"/>
                    <a:gd name="T72" fmla="*/ 300 w 406"/>
                    <a:gd name="T73" fmla="*/ 458 h 474"/>
                    <a:gd name="T74" fmla="*/ 309 w 406"/>
                    <a:gd name="T75" fmla="*/ 467 h 474"/>
                    <a:gd name="T76" fmla="*/ 321 w 406"/>
                    <a:gd name="T77" fmla="*/ 473 h 474"/>
                    <a:gd name="T78" fmla="*/ 329 w 406"/>
                    <a:gd name="T79" fmla="*/ 474 h 474"/>
                    <a:gd name="T80" fmla="*/ 337 w 406"/>
                    <a:gd name="T81" fmla="*/ 473 h 474"/>
                    <a:gd name="T82" fmla="*/ 344 w 406"/>
                    <a:gd name="T83" fmla="*/ 469 h 474"/>
                    <a:gd name="T84" fmla="*/ 354 w 406"/>
                    <a:gd name="T85" fmla="*/ 462 h 474"/>
                    <a:gd name="T86" fmla="*/ 358 w 406"/>
                    <a:gd name="T87" fmla="*/ 451 h 474"/>
                    <a:gd name="T88" fmla="*/ 359 w 406"/>
                    <a:gd name="T89" fmla="*/ 445 h 474"/>
                    <a:gd name="T90" fmla="*/ 358 w 406"/>
                    <a:gd name="T91" fmla="*/ 432 h 474"/>
                    <a:gd name="T92" fmla="*/ 356 w 406"/>
                    <a:gd name="T93" fmla="*/ 426 h 474"/>
                    <a:gd name="T94" fmla="*/ 347 w 406"/>
                    <a:gd name="T95" fmla="*/ 415 h 474"/>
                    <a:gd name="T96" fmla="*/ 337 w 406"/>
                    <a:gd name="T97" fmla="*/ 406 h 474"/>
                    <a:gd name="T98" fmla="*/ 328 w 406"/>
                    <a:gd name="T99" fmla="*/ 398 h 474"/>
                    <a:gd name="T100" fmla="*/ 327 w 406"/>
                    <a:gd name="T101" fmla="*/ 394 h 474"/>
                    <a:gd name="T102" fmla="*/ 328 w 406"/>
                    <a:gd name="T103" fmla="*/ 389 h 474"/>
                    <a:gd name="T104" fmla="*/ 335 w 406"/>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6" h="474">
                      <a:moveTo>
                        <a:pt x="335" y="382"/>
                      </a:moveTo>
                      <a:lnTo>
                        <a:pt x="406" y="341"/>
                      </a:lnTo>
                      <a:lnTo>
                        <a:pt x="406" y="121"/>
                      </a:lnTo>
                      <a:lnTo>
                        <a:pt x="331" y="79"/>
                      </a:lnTo>
                      <a:lnTo>
                        <a:pt x="331" y="79"/>
                      </a:lnTo>
                      <a:lnTo>
                        <a:pt x="327" y="76"/>
                      </a:lnTo>
                      <a:lnTo>
                        <a:pt x="322" y="75"/>
                      </a:lnTo>
                      <a:lnTo>
                        <a:pt x="321" y="75"/>
                      </a:lnTo>
                      <a:lnTo>
                        <a:pt x="321" y="75"/>
                      </a:lnTo>
                      <a:lnTo>
                        <a:pt x="317" y="76"/>
                      </a:lnTo>
                      <a:lnTo>
                        <a:pt x="315" y="77"/>
                      </a:lnTo>
                      <a:lnTo>
                        <a:pt x="313" y="79"/>
                      </a:lnTo>
                      <a:lnTo>
                        <a:pt x="310" y="82"/>
                      </a:lnTo>
                      <a:lnTo>
                        <a:pt x="310" y="82"/>
                      </a:lnTo>
                      <a:lnTo>
                        <a:pt x="309" y="87"/>
                      </a:lnTo>
                      <a:lnTo>
                        <a:pt x="308" y="95"/>
                      </a:lnTo>
                      <a:lnTo>
                        <a:pt x="308" y="95"/>
                      </a:lnTo>
                      <a:lnTo>
                        <a:pt x="306" y="107"/>
                      </a:lnTo>
                      <a:lnTo>
                        <a:pt x="305" y="114"/>
                      </a:lnTo>
                      <a:lnTo>
                        <a:pt x="301" y="119"/>
                      </a:lnTo>
                      <a:lnTo>
                        <a:pt x="301" y="119"/>
                      </a:lnTo>
                      <a:lnTo>
                        <a:pt x="298" y="124"/>
                      </a:lnTo>
                      <a:lnTo>
                        <a:pt x="293" y="129"/>
                      </a:lnTo>
                      <a:lnTo>
                        <a:pt x="288" y="131"/>
                      </a:lnTo>
                      <a:lnTo>
                        <a:pt x="282" y="133"/>
                      </a:lnTo>
                      <a:lnTo>
                        <a:pt x="282" y="133"/>
                      </a:lnTo>
                      <a:lnTo>
                        <a:pt x="277" y="135"/>
                      </a:lnTo>
                      <a:lnTo>
                        <a:pt x="271" y="135"/>
                      </a:lnTo>
                      <a:lnTo>
                        <a:pt x="266" y="133"/>
                      </a:lnTo>
                      <a:lnTo>
                        <a:pt x="260" y="131"/>
                      </a:lnTo>
                      <a:lnTo>
                        <a:pt x="260" y="131"/>
                      </a:lnTo>
                      <a:lnTo>
                        <a:pt x="257" y="128"/>
                      </a:lnTo>
                      <a:lnTo>
                        <a:pt x="252" y="124"/>
                      </a:lnTo>
                      <a:lnTo>
                        <a:pt x="250" y="119"/>
                      </a:lnTo>
                      <a:lnTo>
                        <a:pt x="247" y="114"/>
                      </a:lnTo>
                      <a:lnTo>
                        <a:pt x="247" y="114"/>
                      </a:lnTo>
                      <a:lnTo>
                        <a:pt x="246" y="108"/>
                      </a:lnTo>
                      <a:lnTo>
                        <a:pt x="246" y="102"/>
                      </a:lnTo>
                      <a:lnTo>
                        <a:pt x="247" y="96"/>
                      </a:lnTo>
                      <a:lnTo>
                        <a:pt x="250" y="90"/>
                      </a:lnTo>
                      <a:lnTo>
                        <a:pt x="250" y="90"/>
                      </a:lnTo>
                      <a:lnTo>
                        <a:pt x="254" y="84"/>
                      </a:lnTo>
                      <a:lnTo>
                        <a:pt x="258" y="80"/>
                      </a:lnTo>
                      <a:lnTo>
                        <a:pt x="268" y="72"/>
                      </a:lnTo>
                      <a:lnTo>
                        <a:pt x="268" y="72"/>
                      </a:lnTo>
                      <a:lnTo>
                        <a:pt x="274" y="67"/>
                      </a:lnTo>
                      <a:lnTo>
                        <a:pt x="278" y="62"/>
                      </a:lnTo>
                      <a:lnTo>
                        <a:pt x="278" y="62"/>
                      </a:lnTo>
                      <a:lnTo>
                        <a:pt x="279" y="60"/>
                      </a:lnTo>
                      <a:lnTo>
                        <a:pt x="279" y="56"/>
                      </a:lnTo>
                      <a:lnTo>
                        <a:pt x="279" y="54"/>
                      </a:lnTo>
                      <a:lnTo>
                        <a:pt x="278" y="51"/>
                      </a:lnTo>
                      <a:lnTo>
                        <a:pt x="278" y="51"/>
                      </a:lnTo>
                      <a:lnTo>
                        <a:pt x="274" y="46"/>
                      </a:lnTo>
                      <a:lnTo>
                        <a:pt x="270" y="42"/>
                      </a:lnTo>
                      <a:lnTo>
                        <a:pt x="195" y="0"/>
                      </a:lnTo>
                      <a:lnTo>
                        <a:pt x="0" y="112"/>
                      </a:lnTo>
                      <a:lnTo>
                        <a:pt x="0" y="347"/>
                      </a:lnTo>
                      <a:lnTo>
                        <a:pt x="196" y="460"/>
                      </a:lnTo>
                      <a:lnTo>
                        <a:pt x="273" y="417"/>
                      </a:lnTo>
                      <a:lnTo>
                        <a:pt x="273" y="417"/>
                      </a:lnTo>
                      <a:lnTo>
                        <a:pt x="278" y="415"/>
                      </a:lnTo>
                      <a:lnTo>
                        <a:pt x="282" y="415"/>
                      </a:lnTo>
                      <a:lnTo>
                        <a:pt x="282" y="415"/>
                      </a:lnTo>
                      <a:lnTo>
                        <a:pt x="287" y="416"/>
                      </a:lnTo>
                      <a:lnTo>
                        <a:pt x="291" y="419"/>
                      </a:lnTo>
                      <a:lnTo>
                        <a:pt x="291" y="419"/>
                      </a:lnTo>
                      <a:lnTo>
                        <a:pt x="292" y="425"/>
                      </a:lnTo>
                      <a:lnTo>
                        <a:pt x="293" y="432"/>
                      </a:lnTo>
                      <a:lnTo>
                        <a:pt x="293" y="432"/>
                      </a:lnTo>
                      <a:lnTo>
                        <a:pt x="295" y="444"/>
                      </a:lnTo>
                      <a:lnTo>
                        <a:pt x="298" y="451"/>
                      </a:lnTo>
                      <a:lnTo>
                        <a:pt x="300" y="458"/>
                      </a:lnTo>
                      <a:lnTo>
                        <a:pt x="300" y="458"/>
                      </a:lnTo>
                      <a:lnTo>
                        <a:pt x="305" y="462"/>
                      </a:lnTo>
                      <a:lnTo>
                        <a:pt x="309" y="467"/>
                      </a:lnTo>
                      <a:lnTo>
                        <a:pt x="314" y="471"/>
                      </a:lnTo>
                      <a:lnTo>
                        <a:pt x="321" y="473"/>
                      </a:lnTo>
                      <a:lnTo>
                        <a:pt x="321" y="473"/>
                      </a:lnTo>
                      <a:lnTo>
                        <a:pt x="329" y="474"/>
                      </a:lnTo>
                      <a:lnTo>
                        <a:pt x="329" y="474"/>
                      </a:lnTo>
                      <a:lnTo>
                        <a:pt x="337" y="473"/>
                      </a:lnTo>
                      <a:lnTo>
                        <a:pt x="344" y="469"/>
                      </a:lnTo>
                      <a:lnTo>
                        <a:pt x="344" y="469"/>
                      </a:lnTo>
                      <a:lnTo>
                        <a:pt x="349" y="466"/>
                      </a:lnTo>
                      <a:lnTo>
                        <a:pt x="354" y="462"/>
                      </a:lnTo>
                      <a:lnTo>
                        <a:pt x="356" y="457"/>
                      </a:lnTo>
                      <a:lnTo>
                        <a:pt x="358" y="451"/>
                      </a:lnTo>
                      <a:lnTo>
                        <a:pt x="358" y="451"/>
                      </a:lnTo>
                      <a:lnTo>
                        <a:pt x="359" y="445"/>
                      </a:lnTo>
                      <a:lnTo>
                        <a:pt x="359" y="438"/>
                      </a:lnTo>
                      <a:lnTo>
                        <a:pt x="358" y="432"/>
                      </a:lnTo>
                      <a:lnTo>
                        <a:pt x="356" y="426"/>
                      </a:lnTo>
                      <a:lnTo>
                        <a:pt x="356" y="426"/>
                      </a:lnTo>
                      <a:lnTo>
                        <a:pt x="351" y="420"/>
                      </a:lnTo>
                      <a:lnTo>
                        <a:pt x="347" y="415"/>
                      </a:lnTo>
                      <a:lnTo>
                        <a:pt x="337" y="406"/>
                      </a:lnTo>
                      <a:lnTo>
                        <a:pt x="337" y="406"/>
                      </a:lnTo>
                      <a:lnTo>
                        <a:pt x="331" y="402"/>
                      </a:lnTo>
                      <a:lnTo>
                        <a:pt x="328" y="398"/>
                      </a:lnTo>
                      <a:lnTo>
                        <a:pt x="328" y="398"/>
                      </a:lnTo>
                      <a:lnTo>
                        <a:pt x="327" y="394"/>
                      </a:lnTo>
                      <a:lnTo>
                        <a:pt x="328" y="389"/>
                      </a:lnTo>
                      <a:lnTo>
                        <a:pt x="328" y="389"/>
                      </a:lnTo>
                      <a:lnTo>
                        <a:pt x="330" y="385"/>
                      </a:lnTo>
                      <a:lnTo>
                        <a:pt x="335" y="382"/>
                      </a:lnTo>
                      <a:lnTo>
                        <a:pt x="335" y="382"/>
                      </a:lnTo>
                      <a:close/>
                    </a:path>
                  </a:pathLst>
                </a:custGeom>
                <a:solidFill>
                  <a:srgbClr val="327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472" name="Rectangle 55"/>
                <p:cNvSpPr>
                  <a:spLocks noChangeArrowheads="1"/>
                </p:cNvSpPr>
                <p:nvPr/>
              </p:nvSpPr>
              <p:spPr bwMode="auto">
                <a:xfrm>
                  <a:off x="3615521" y="4382609"/>
                  <a:ext cx="545503" cy="31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100" dirty="0">
                      <a:solidFill>
                        <a:srgbClr val="FFFFFF"/>
                      </a:solidFill>
                    </a:rPr>
                    <a:t>Hadoop/</a:t>
                  </a:r>
                </a:p>
                <a:p>
                  <a:r>
                    <a:rPr lang="en-US" altLang="en-US" sz="1100" dirty="0">
                      <a:solidFill>
                        <a:srgbClr val="FFFFFF"/>
                      </a:solidFill>
                    </a:rPr>
                    <a:t>Spark</a:t>
                  </a:r>
                  <a:endParaRPr lang="en-US" altLang="en-US" sz="1100" dirty="0"/>
                </a:p>
              </p:txBody>
            </p:sp>
          </p:grpSp>
          <p:grpSp>
            <p:nvGrpSpPr>
              <p:cNvPr id="473" name="Group 472"/>
              <p:cNvGrpSpPr/>
              <p:nvPr/>
            </p:nvGrpSpPr>
            <p:grpSpPr>
              <a:xfrm>
                <a:off x="10268339" y="4572000"/>
                <a:ext cx="632251" cy="820965"/>
                <a:chOff x="6058319" y="4157549"/>
                <a:chExt cx="646113" cy="752475"/>
              </a:xfrm>
            </p:grpSpPr>
            <p:sp>
              <p:nvSpPr>
                <p:cNvPr id="474" name="Freeform 56"/>
                <p:cNvSpPr>
                  <a:spLocks/>
                </p:cNvSpPr>
                <p:nvPr/>
              </p:nvSpPr>
              <p:spPr bwMode="auto">
                <a:xfrm>
                  <a:off x="6058319" y="4157549"/>
                  <a:ext cx="646113" cy="752475"/>
                </a:xfrm>
                <a:custGeom>
                  <a:avLst/>
                  <a:gdLst>
                    <a:gd name="T0" fmla="*/ 407 w 407"/>
                    <a:gd name="T1" fmla="*/ 341 h 474"/>
                    <a:gd name="T2" fmla="*/ 332 w 407"/>
                    <a:gd name="T3" fmla="*/ 79 h 474"/>
                    <a:gd name="T4" fmla="*/ 328 w 407"/>
                    <a:gd name="T5" fmla="*/ 76 h 474"/>
                    <a:gd name="T6" fmla="*/ 322 w 407"/>
                    <a:gd name="T7" fmla="*/ 75 h 474"/>
                    <a:gd name="T8" fmla="*/ 318 w 407"/>
                    <a:gd name="T9" fmla="*/ 76 h 474"/>
                    <a:gd name="T10" fmla="*/ 314 w 407"/>
                    <a:gd name="T11" fmla="*/ 79 h 474"/>
                    <a:gd name="T12" fmla="*/ 311 w 407"/>
                    <a:gd name="T13" fmla="*/ 82 h 474"/>
                    <a:gd name="T14" fmla="*/ 308 w 407"/>
                    <a:gd name="T15" fmla="*/ 95 h 474"/>
                    <a:gd name="T16" fmla="*/ 307 w 407"/>
                    <a:gd name="T17" fmla="*/ 107 h 474"/>
                    <a:gd name="T18" fmla="*/ 302 w 407"/>
                    <a:gd name="T19" fmla="*/ 119 h 474"/>
                    <a:gd name="T20" fmla="*/ 298 w 407"/>
                    <a:gd name="T21" fmla="*/ 124 h 474"/>
                    <a:gd name="T22" fmla="*/ 289 w 407"/>
                    <a:gd name="T23" fmla="*/ 131 h 474"/>
                    <a:gd name="T24" fmla="*/ 283 w 407"/>
                    <a:gd name="T25" fmla="*/ 133 h 474"/>
                    <a:gd name="T26" fmla="*/ 272 w 407"/>
                    <a:gd name="T27" fmla="*/ 135 h 474"/>
                    <a:gd name="T28" fmla="*/ 261 w 407"/>
                    <a:gd name="T29" fmla="*/ 131 h 474"/>
                    <a:gd name="T30" fmla="*/ 256 w 407"/>
                    <a:gd name="T31" fmla="*/ 128 h 474"/>
                    <a:gd name="T32" fmla="*/ 249 w 407"/>
                    <a:gd name="T33" fmla="*/ 119 h 474"/>
                    <a:gd name="T34" fmla="*/ 248 w 407"/>
                    <a:gd name="T35" fmla="*/ 114 h 474"/>
                    <a:gd name="T36" fmla="*/ 247 w 407"/>
                    <a:gd name="T37" fmla="*/ 102 h 474"/>
                    <a:gd name="T38" fmla="*/ 251 w 407"/>
                    <a:gd name="T39" fmla="*/ 90 h 474"/>
                    <a:gd name="T40" fmla="*/ 254 w 407"/>
                    <a:gd name="T41" fmla="*/ 84 h 474"/>
                    <a:gd name="T42" fmla="*/ 268 w 407"/>
                    <a:gd name="T43" fmla="*/ 72 h 474"/>
                    <a:gd name="T44" fmla="*/ 274 w 407"/>
                    <a:gd name="T45" fmla="*/ 67 h 474"/>
                    <a:gd name="T46" fmla="*/ 279 w 407"/>
                    <a:gd name="T47" fmla="*/ 62 h 474"/>
                    <a:gd name="T48" fmla="*/ 280 w 407"/>
                    <a:gd name="T49" fmla="*/ 56 h 474"/>
                    <a:gd name="T50" fmla="*/ 279 w 407"/>
                    <a:gd name="T51" fmla="*/ 51 h 474"/>
                    <a:gd name="T52" fmla="*/ 275 w 407"/>
                    <a:gd name="T53" fmla="*/ 46 h 474"/>
                    <a:gd name="T54" fmla="*/ 194 w 407"/>
                    <a:gd name="T55" fmla="*/ 0 h 474"/>
                    <a:gd name="T56" fmla="*/ 0 w 407"/>
                    <a:gd name="T57" fmla="*/ 347 h 474"/>
                    <a:gd name="T58" fmla="*/ 274 w 407"/>
                    <a:gd name="T59" fmla="*/ 417 h 474"/>
                    <a:gd name="T60" fmla="*/ 277 w 407"/>
                    <a:gd name="T61" fmla="*/ 415 h 474"/>
                    <a:gd name="T62" fmla="*/ 283 w 407"/>
                    <a:gd name="T63" fmla="*/ 415 h 474"/>
                    <a:gd name="T64" fmla="*/ 291 w 407"/>
                    <a:gd name="T65" fmla="*/ 419 h 474"/>
                    <a:gd name="T66" fmla="*/ 293 w 407"/>
                    <a:gd name="T67" fmla="*/ 425 h 474"/>
                    <a:gd name="T68" fmla="*/ 294 w 407"/>
                    <a:gd name="T69" fmla="*/ 432 h 474"/>
                    <a:gd name="T70" fmla="*/ 297 w 407"/>
                    <a:gd name="T71" fmla="*/ 451 h 474"/>
                    <a:gd name="T72" fmla="*/ 301 w 407"/>
                    <a:gd name="T73" fmla="*/ 458 h 474"/>
                    <a:gd name="T74" fmla="*/ 309 w 407"/>
                    <a:gd name="T75" fmla="*/ 467 h 474"/>
                    <a:gd name="T76" fmla="*/ 321 w 407"/>
                    <a:gd name="T77" fmla="*/ 473 h 474"/>
                    <a:gd name="T78" fmla="*/ 329 w 407"/>
                    <a:gd name="T79" fmla="*/ 474 h 474"/>
                    <a:gd name="T80" fmla="*/ 337 w 407"/>
                    <a:gd name="T81" fmla="*/ 473 h 474"/>
                    <a:gd name="T82" fmla="*/ 344 w 407"/>
                    <a:gd name="T83" fmla="*/ 469 h 474"/>
                    <a:gd name="T84" fmla="*/ 353 w 407"/>
                    <a:gd name="T85" fmla="*/ 462 h 474"/>
                    <a:gd name="T86" fmla="*/ 359 w 407"/>
                    <a:gd name="T87" fmla="*/ 451 h 474"/>
                    <a:gd name="T88" fmla="*/ 360 w 407"/>
                    <a:gd name="T89" fmla="*/ 445 h 474"/>
                    <a:gd name="T90" fmla="*/ 359 w 407"/>
                    <a:gd name="T91" fmla="*/ 432 h 474"/>
                    <a:gd name="T92" fmla="*/ 357 w 407"/>
                    <a:gd name="T93" fmla="*/ 426 h 474"/>
                    <a:gd name="T94" fmla="*/ 347 w 407"/>
                    <a:gd name="T95" fmla="*/ 415 h 474"/>
                    <a:gd name="T96" fmla="*/ 338 w 407"/>
                    <a:gd name="T97" fmla="*/ 406 h 474"/>
                    <a:gd name="T98" fmla="*/ 329 w 407"/>
                    <a:gd name="T99" fmla="*/ 398 h 474"/>
                    <a:gd name="T100" fmla="*/ 328 w 407"/>
                    <a:gd name="T101" fmla="*/ 394 h 474"/>
                    <a:gd name="T102" fmla="*/ 329 w 407"/>
                    <a:gd name="T103" fmla="*/ 389 h 474"/>
                    <a:gd name="T104" fmla="*/ 336 w 407"/>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7" h="474">
                      <a:moveTo>
                        <a:pt x="336" y="382"/>
                      </a:moveTo>
                      <a:lnTo>
                        <a:pt x="407" y="341"/>
                      </a:lnTo>
                      <a:lnTo>
                        <a:pt x="407" y="121"/>
                      </a:lnTo>
                      <a:lnTo>
                        <a:pt x="332" y="79"/>
                      </a:lnTo>
                      <a:lnTo>
                        <a:pt x="332" y="79"/>
                      </a:lnTo>
                      <a:lnTo>
                        <a:pt x="328" y="76"/>
                      </a:lnTo>
                      <a:lnTo>
                        <a:pt x="323" y="75"/>
                      </a:lnTo>
                      <a:lnTo>
                        <a:pt x="322" y="75"/>
                      </a:lnTo>
                      <a:lnTo>
                        <a:pt x="322" y="75"/>
                      </a:lnTo>
                      <a:lnTo>
                        <a:pt x="318" y="76"/>
                      </a:lnTo>
                      <a:lnTo>
                        <a:pt x="316" y="77"/>
                      </a:lnTo>
                      <a:lnTo>
                        <a:pt x="314" y="79"/>
                      </a:lnTo>
                      <a:lnTo>
                        <a:pt x="311" y="82"/>
                      </a:lnTo>
                      <a:lnTo>
                        <a:pt x="311" y="82"/>
                      </a:lnTo>
                      <a:lnTo>
                        <a:pt x="309" y="87"/>
                      </a:lnTo>
                      <a:lnTo>
                        <a:pt x="308" y="95"/>
                      </a:lnTo>
                      <a:lnTo>
                        <a:pt x="308" y="95"/>
                      </a:lnTo>
                      <a:lnTo>
                        <a:pt x="307" y="107"/>
                      </a:lnTo>
                      <a:lnTo>
                        <a:pt x="304" y="114"/>
                      </a:lnTo>
                      <a:lnTo>
                        <a:pt x="302" y="119"/>
                      </a:lnTo>
                      <a:lnTo>
                        <a:pt x="302" y="119"/>
                      </a:lnTo>
                      <a:lnTo>
                        <a:pt x="298" y="124"/>
                      </a:lnTo>
                      <a:lnTo>
                        <a:pt x="294" y="129"/>
                      </a:lnTo>
                      <a:lnTo>
                        <a:pt x="289" y="131"/>
                      </a:lnTo>
                      <a:lnTo>
                        <a:pt x="283" y="133"/>
                      </a:lnTo>
                      <a:lnTo>
                        <a:pt x="283" y="133"/>
                      </a:lnTo>
                      <a:lnTo>
                        <a:pt x="277" y="135"/>
                      </a:lnTo>
                      <a:lnTo>
                        <a:pt x="272" y="135"/>
                      </a:lnTo>
                      <a:lnTo>
                        <a:pt x="266" y="133"/>
                      </a:lnTo>
                      <a:lnTo>
                        <a:pt x="261" y="131"/>
                      </a:lnTo>
                      <a:lnTo>
                        <a:pt x="261" y="131"/>
                      </a:lnTo>
                      <a:lnTo>
                        <a:pt x="256" y="128"/>
                      </a:lnTo>
                      <a:lnTo>
                        <a:pt x="253" y="124"/>
                      </a:lnTo>
                      <a:lnTo>
                        <a:pt x="249" y="119"/>
                      </a:lnTo>
                      <a:lnTo>
                        <a:pt x="248" y="114"/>
                      </a:lnTo>
                      <a:lnTo>
                        <a:pt x="248" y="114"/>
                      </a:lnTo>
                      <a:lnTo>
                        <a:pt x="247" y="108"/>
                      </a:lnTo>
                      <a:lnTo>
                        <a:pt x="247" y="102"/>
                      </a:lnTo>
                      <a:lnTo>
                        <a:pt x="248" y="96"/>
                      </a:lnTo>
                      <a:lnTo>
                        <a:pt x="251" y="90"/>
                      </a:lnTo>
                      <a:lnTo>
                        <a:pt x="251" y="90"/>
                      </a:lnTo>
                      <a:lnTo>
                        <a:pt x="254" y="84"/>
                      </a:lnTo>
                      <a:lnTo>
                        <a:pt x="259" y="80"/>
                      </a:lnTo>
                      <a:lnTo>
                        <a:pt x="268" y="72"/>
                      </a:lnTo>
                      <a:lnTo>
                        <a:pt x="268" y="72"/>
                      </a:lnTo>
                      <a:lnTo>
                        <a:pt x="274" y="67"/>
                      </a:lnTo>
                      <a:lnTo>
                        <a:pt x="279" y="62"/>
                      </a:lnTo>
                      <a:lnTo>
                        <a:pt x="279" y="62"/>
                      </a:lnTo>
                      <a:lnTo>
                        <a:pt x="280" y="60"/>
                      </a:lnTo>
                      <a:lnTo>
                        <a:pt x="280" y="56"/>
                      </a:lnTo>
                      <a:lnTo>
                        <a:pt x="280" y="54"/>
                      </a:lnTo>
                      <a:lnTo>
                        <a:pt x="279" y="51"/>
                      </a:lnTo>
                      <a:lnTo>
                        <a:pt x="279" y="51"/>
                      </a:lnTo>
                      <a:lnTo>
                        <a:pt x="275" y="46"/>
                      </a:lnTo>
                      <a:lnTo>
                        <a:pt x="270" y="42"/>
                      </a:lnTo>
                      <a:lnTo>
                        <a:pt x="194" y="0"/>
                      </a:lnTo>
                      <a:lnTo>
                        <a:pt x="0" y="112"/>
                      </a:lnTo>
                      <a:lnTo>
                        <a:pt x="0" y="347"/>
                      </a:lnTo>
                      <a:lnTo>
                        <a:pt x="197" y="460"/>
                      </a:lnTo>
                      <a:lnTo>
                        <a:pt x="274" y="417"/>
                      </a:lnTo>
                      <a:lnTo>
                        <a:pt x="274" y="417"/>
                      </a:lnTo>
                      <a:lnTo>
                        <a:pt x="277" y="415"/>
                      </a:lnTo>
                      <a:lnTo>
                        <a:pt x="283" y="415"/>
                      </a:lnTo>
                      <a:lnTo>
                        <a:pt x="283" y="415"/>
                      </a:lnTo>
                      <a:lnTo>
                        <a:pt x="288" y="416"/>
                      </a:lnTo>
                      <a:lnTo>
                        <a:pt x="291" y="419"/>
                      </a:lnTo>
                      <a:lnTo>
                        <a:pt x="291" y="419"/>
                      </a:lnTo>
                      <a:lnTo>
                        <a:pt x="293" y="425"/>
                      </a:lnTo>
                      <a:lnTo>
                        <a:pt x="294" y="432"/>
                      </a:lnTo>
                      <a:lnTo>
                        <a:pt x="294" y="432"/>
                      </a:lnTo>
                      <a:lnTo>
                        <a:pt x="296" y="444"/>
                      </a:lnTo>
                      <a:lnTo>
                        <a:pt x="297" y="451"/>
                      </a:lnTo>
                      <a:lnTo>
                        <a:pt x="301" y="458"/>
                      </a:lnTo>
                      <a:lnTo>
                        <a:pt x="301" y="458"/>
                      </a:lnTo>
                      <a:lnTo>
                        <a:pt x="304" y="462"/>
                      </a:lnTo>
                      <a:lnTo>
                        <a:pt x="309" y="467"/>
                      </a:lnTo>
                      <a:lnTo>
                        <a:pt x="315" y="471"/>
                      </a:lnTo>
                      <a:lnTo>
                        <a:pt x="321" y="473"/>
                      </a:lnTo>
                      <a:lnTo>
                        <a:pt x="321" y="473"/>
                      </a:lnTo>
                      <a:lnTo>
                        <a:pt x="329" y="474"/>
                      </a:lnTo>
                      <a:lnTo>
                        <a:pt x="329" y="474"/>
                      </a:lnTo>
                      <a:lnTo>
                        <a:pt x="337" y="473"/>
                      </a:lnTo>
                      <a:lnTo>
                        <a:pt x="344" y="469"/>
                      </a:lnTo>
                      <a:lnTo>
                        <a:pt x="344" y="469"/>
                      </a:lnTo>
                      <a:lnTo>
                        <a:pt x="350" y="466"/>
                      </a:lnTo>
                      <a:lnTo>
                        <a:pt x="353" y="462"/>
                      </a:lnTo>
                      <a:lnTo>
                        <a:pt x="357" y="457"/>
                      </a:lnTo>
                      <a:lnTo>
                        <a:pt x="359" y="451"/>
                      </a:lnTo>
                      <a:lnTo>
                        <a:pt x="359" y="451"/>
                      </a:lnTo>
                      <a:lnTo>
                        <a:pt x="360" y="445"/>
                      </a:lnTo>
                      <a:lnTo>
                        <a:pt x="360" y="438"/>
                      </a:lnTo>
                      <a:lnTo>
                        <a:pt x="359" y="432"/>
                      </a:lnTo>
                      <a:lnTo>
                        <a:pt x="357" y="426"/>
                      </a:lnTo>
                      <a:lnTo>
                        <a:pt x="357" y="426"/>
                      </a:lnTo>
                      <a:lnTo>
                        <a:pt x="352" y="420"/>
                      </a:lnTo>
                      <a:lnTo>
                        <a:pt x="347" y="415"/>
                      </a:lnTo>
                      <a:lnTo>
                        <a:pt x="338" y="406"/>
                      </a:lnTo>
                      <a:lnTo>
                        <a:pt x="338" y="406"/>
                      </a:lnTo>
                      <a:lnTo>
                        <a:pt x="332" y="402"/>
                      </a:lnTo>
                      <a:lnTo>
                        <a:pt x="329" y="398"/>
                      </a:lnTo>
                      <a:lnTo>
                        <a:pt x="329" y="398"/>
                      </a:lnTo>
                      <a:lnTo>
                        <a:pt x="328" y="394"/>
                      </a:lnTo>
                      <a:lnTo>
                        <a:pt x="329" y="389"/>
                      </a:lnTo>
                      <a:lnTo>
                        <a:pt x="329" y="389"/>
                      </a:lnTo>
                      <a:lnTo>
                        <a:pt x="331" y="385"/>
                      </a:lnTo>
                      <a:lnTo>
                        <a:pt x="336" y="382"/>
                      </a:lnTo>
                      <a:lnTo>
                        <a:pt x="336" y="382"/>
                      </a:lnTo>
                      <a:close/>
                    </a:path>
                  </a:pathLst>
                </a:custGeom>
                <a:solidFill>
                  <a:srgbClr val="8DB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475" name="Rectangle 57"/>
                <p:cNvSpPr>
                  <a:spLocks noChangeArrowheads="1"/>
                </p:cNvSpPr>
                <p:nvPr/>
              </p:nvSpPr>
              <p:spPr bwMode="auto">
                <a:xfrm>
                  <a:off x="6229760" y="4465524"/>
                  <a:ext cx="329268" cy="15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dirty="0">
                      <a:solidFill>
                        <a:srgbClr val="FFFFFF"/>
                      </a:solidFill>
                    </a:rPr>
                    <a:t>.NET</a:t>
                  </a:r>
                  <a:endParaRPr lang="en-US" altLang="en-US" sz="1100" dirty="0"/>
                </a:p>
              </p:txBody>
            </p:sp>
          </p:grpSp>
          <p:sp>
            <p:nvSpPr>
              <p:cNvPr id="477" name="Rectangle 35"/>
              <p:cNvSpPr>
                <a:spLocks noChangeArrowheads="1"/>
              </p:cNvSpPr>
              <p:nvPr/>
            </p:nvSpPr>
            <p:spPr bwMode="auto">
              <a:xfrm>
                <a:off x="10976933" y="4610010"/>
                <a:ext cx="796651" cy="715077"/>
              </a:xfrm>
              <a:prstGeom prst="rect">
                <a:avLst/>
              </a:prstGeom>
              <a:solidFill>
                <a:srgbClr val="8DB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479" name="Rectangle 40"/>
              <p:cNvSpPr>
                <a:spLocks noChangeArrowheads="1"/>
              </p:cNvSpPr>
              <p:nvPr/>
            </p:nvSpPr>
            <p:spPr bwMode="auto">
              <a:xfrm>
                <a:off x="11037735" y="4811018"/>
                <a:ext cx="70119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ts val="977"/>
                  </a:lnSpc>
                </a:pPr>
                <a:r>
                  <a:rPr lang="en-US" altLang="en-US" sz="1100" dirty="0">
                    <a:solidFill>
                      <a:srgbClr val="FFFFFF"/>
                    </a:solidFill>
                  </a:rPr>
                  <a:t>MATLAB</a:t>
                </a:r>
              </a:p>
              <a:p>
                <a:pPr algn="ctr">
                  <a:lnSpc>
                    <a:spcPts val="977"/>
                  </a:lnSpc>
                </a:pPr>
                <a:r>
                  <a:rPr lang="en-US" altLang="en-US" sz="1100" dirty="0">
                    <a:solidFill>
                      <a:srgbClr val="FFFFFF"/>
                    </a:solidFill>
                  </a:rPr>
                  <a:t>Production</a:t>
                </a:r>
              </a:p>
              <a:p>
                <a:pPr algn="ctr">
                  <a:lnSpc>
                    <a:spcPts val="977"/>
                  </a:lnSpc>
                </a:pPr>
                <a:r>
                  <a:rPr lang="en-US" altLang="en-US" sz="1100" dirty="0">
                    <a:solidFill>
                      <a:srgbClr val="FFFFFF"/>
                    </a:solidFill>
                  </a:rPr>
                  <a:t>Server</a:t>
                </a:r>
                <a:endParaRPr lang="en-US" altLang="en-US" sz="1100" dirty="0"/>
              </a:p>
            </p:txBody>
          </p:sp>
          <p:sp>
            <p:nvSpPr>
              <p:cNvPr id="500" name="Rectangle 61"/>
              <p:cNvSpPr>
                <a:spLocks noChangeArrowheads="1"/>
              </p:cNvSpPr>
              <p:nvPr/>
            </p:nvSpPr>
            <p:spPr bwMode="auto">
              <a:xfrm>
                <a:off x="5953056" y="4590366"/>
                <a:ext cx="773831" cy="713829"/>
              </a:xfrm>
              <a:prstGeom prst="rect">
                <a:avLst/>
              </a:prstGeom>
              <a:solidFill>
                <a:srgbClr val="3276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750" tIns="34375" rIns="68750" bIns="34375" numCol="1" anchor="t" anchorCtr="0" compatLnSpc="1">
                <a:prstTxWarp prst="textNoShape">
                  <a:avLst/>
                </a:prstTxWarp>
              </a:bodyPr>
              <a:lstStyle/>
              <a:p>
                <a:endParaRPr lang="en-US" sz="1100" dirty="0"/>
              </a:p>
            </p:txBody>
          </p:sp>
          <p:sp>
            <p:nvSpPr>
              <p:cNvPr id="502" name="Rectangle 63"/>
              <p:cNvSpPr>
                <a:spLocks noChangeArrowheads="1"/>
              </p:cNvSpPr>
              <p:nvPr/>
            </p:nvSpPr>
            <p:spPr bwMode="auto">
              <a:xfrm>
                <a:off x="5966488" y="4812268"/>
                <a:ext cx="714940"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ts val="977"/>
                  </a:lnSpc>
                </a:pPr>
                <a:r>
                  <a:rPr lang="en-US" altLang="en-US" sz="1100" dirty="0">
                    <a:solidFill>
                      <a:srgbClr val="FFFFFF"/>
                    </a:solidFill>
                  </a:rPr>
                  <a:t>Standalone</a:t>
                </a:r>
              </a:p>
              <a:p>
                <a:pPr algn="ctr">
                  <a:lnSpc>
                    <a:spcPts val="977"/>
                  </a:lnSpc>
                </a:pPr>
                <a:r>
                  <a:rPr lang="en-US" altLang="en-US" sz="1100" dirty="0">
                    <a:solidFill>
                      <a:srgbClr val="FFFFFF"/>
                    </a:solidFill>
                  </a:rPr>
                  <a:t>Application</a:t>
                </a:r>
                <a:endParaRPr lang="en-US" altLang="en-US" sz="1100" dirty="0"/>
              </a:p>
            </p:txBody>
          </p:sp>
          <p:sp>
            <p:nvSpPr>
              <p:cNvPr id="512" name="Rounded Rectangle 511"/>
              <p:cNvSpPr/>
              <p:nvPr/>
            </p:nvSpPr>
            <p:spPr>
              <a:xfrm>
                <a:off x="7276405" y="4174800"/>
                <a:ext cx="2439779" cy="404931"/>
              </a:xfrm>
              <a:prstGeom prst="round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t"/>
              <a:lstStyle/>
              <a:p>
                <a:pPr algn="ctr"/>
                <a:r>
                  <a:rPr lang="en-US" sz="1600" b="1" dirty="0">
                    <a:solidFill>
                      <a:schemeClr val="tx1"/>
                    </a:solidFill>
                    <a:latin typeface="Arial" pitchFamily="34" charset="0"/>
                    <a:cs typeface="Arial" pitchFamily="34" charset="0"/>
                  </a:rPr>
                  <a:t>Enterprise Systems </a:t>
                </a:r>
              </a:p>
            </p:txBody>
          </p:sp>
        </p:grpSp>
        <p:sp>
          <p:nvSpPr>
            <p:cNvPr id="107" name="Freeform 56"/>
            <p:cNvSpPr>
              <a:spLocks/>
            </p:cNvSpPr>
            <p:nvPr/>
          </p:nvSpPr>
          <p:spPr bwMode="auto">
            <a:xfrm>
              <a:off x="9578549" y="4572000"/>
              <a:ext cx="632251" cy="820965"/>
            </a:xfrm>
            <a:custGeom>
              <a:avLst/>
              <a:gdLst>
                <a:gd name="T0" fmla="*/ 407 w 407"/>
                <a:gd name="T1" fmla="*/ 341 h 474"/>
                <a:gd name="T2" fmla="*/ 332 w 407"/>
                <a:gd name="T3" fmla="*/ 79 h 474"/>
                <a:gd name="T4" fmla="*/ 328 w 407"/>
                <a:gd name="T5" fmla="*/ 76 h 474"/>
                <a:gd name="T6" fmla="*/ 322 w 407"/>
                <a:gd name="T7" fmla="*/ 75 h 474"/>
                <a:gd name="T8" fmla="*/ 318 w 407"/>
                <a:gd name="T9" fmla="*/ 76 h 474"/>
                <a:gd name="T10" fmla="*/ 314 w 407"/>
                <a:gd name="T11" fmla="*/ 79 h 474"/>
                <a:gd name="T12" fmla="*/ 311 w 407"/>
                <a:gd name="T13" fmla="*/ 82 h 474"/>
                <a:gd name="T14" fmla="*/ 308 w 407"/>
                <a:gd name="T15" fmla="*/ 95 h 474"/>
                <a:gd name="T16" fmla="*/ 307 w 407"/>
                <a:gd name="T17" fmla="*/ 107 h 474"/>
                <a:gd name="T18" fmla="*/ 302 w 407"/>
                <a:gd name="T19" fmla="*/ 119 h 474"/>
                <a:gd name="T20" fmla="*/ 298 w 407"/>
                <a:gd name="T21" fmla="*/ 124 h 474"/>
                <a:gd name="T22" fmla="*/ 289 w 407"/>
                <a:gd name="T23" fmla="*/ 131 h 474"/>
                <a:gd name="T24" fmla="*/ 283 w 407"/>
                <a:gd name="T25" fmla="*/ 133 h 474"/>
                <a:gd name="T26" fmla="*/ 272 w 407"/>
                <a:gd name="T27" fmla="*/ 135 h 474"/>
                <a:gd name="T28" fmla="*/ 261 w 407"/>
                <a:gd name="T29" fmla="*/ 131 h 474"/>
                <a:gd name="T30" fmla="*/ 256 w 407"/>
                <a:gd name="T31" fmla="*/ 128 h 474"/>
                <a:gd name="T32" fmla="*/ 249 w 407"/>
                <a:gd name="T33" fmla="*/ 119 h 474"/>
                <a:gd name="T34" fmla="*/ 248 w 407"/>
                <a:gd name="T35" fmla="*/ 114 h 474"/>
                <a:gd name="T36" fmla="*/ 247 w 407"/>
                <a:gd name="T37" fmla="*/ 102 h 474"/>
                <a:gd name="T38" fmla="*/ 251 w 407"/>
                <a:gd name="T39" fmla="*/ 90 h 474"/>
                <a:gd name="T40" fmla="*/ 254 w 407"/>
                <a:gd name="T41" fmla="*/ 84 h 474"/>
                <a:gd name="T42" fmla="*/ 268 w 407"/>
                <a:gd name="T43" fmla="*/ 72 h 474"/>
                <a:gd name="T44" fmla="*/ 274 w 407"/>
                <a:gd name="T45" fmla="*/ 67 h 474"/>
                <a:gd name="T46" fmla="*/ 279 w 407"/>
                <a:gd name="T47" fmla="*/ 62 h 474"/>
                <a:gd name="T48" fmla="*/ 280 w 407"/>
                <a:gd name="T49" fmla="*/ 56 h 474"/>
                <a:gd name="T50" fmla="*/ 279 w 407"/>
                <a:gd name="T51" fmla="*/ 51 h 474"/>
                <a:gd name="T52" fmla="*/ 275 w 407"/>
                <a:gd name="T53" fmla="*/ 46 h 474"/>
                <a:gd name="T54" fmla="*/ 194 w 407"/>
                <a:gd name="T55" fmla="*/ 0 h 474"/>
                <a:gd name="T56" fmla="*/ 0 w 407"/>
                <a:gd name="T57" fmla="*/ 347 h 474"/>
                <a:gd name="T58" fmla="*/ 274 w 407"/>
                <a:gd name="T59" fmla="*/ 417 h 474"/>
                <a:gd name="T60" fmla="*/ 277 w 407"/>
                <a:gd name="T61" fmla="*/ 415 h 474"/>
                <a:gd name="T62" fmla="*/ 283 w 407"/>
                <a:gd name="T63" fmla="*/ 415 h 474"/>
                <a:gd name="T64" fmla="*/ 291 w 407"/>
                <a:gd name="T65" fmla="*/ 419 h 474"/>
                <a:gd name="T66" fmla="*/ 293 w 407"/>
                <a:gd name="T67" fmla="*/ 425 h 474"/>
                <a:gd name="T68" fmla="*/ 294 w 407"/>
                <a:gd name="T69" fmla="*/ 432 h 474"/>
                <a:gd name="T70" fmla="*/ 297 w 407"/>
                <a:gd name="T71" fmla="*/ 451 h 474"/>
                <a:gd name="T72" fmla="*/ 301 w 407"/>
                <a:gd name="T73" fmla="*/ 458 h 474"/>
                <a:gd name="T74" fmla="*/ 309 w 407"/>
                <a:gd name="T75" fmla="*/ 467 h 474"/>
                <a:gd name="T76" fmla="*/ 321 w 407"/>
                <a:gd name="T77" fmla="*/ 473 h 474"/>
                <a:gd name="T78" fmla="*/ 329 w 407"/>
                <a:gd name="T79" fmla="*/ 474 h 474"/>
                <a:gd name="T80" fmla="*/ 337 w 407"/>
                <a:gd name="T81" fmla="*/ 473 h 474"/>
                <a:gd name="T82" fmla="*/ 344 w 407"/>
                <a:gd name="T83" fmla="*/ 469 h 474"/>
                <a:gd name="T84" fmla="*/ 353 w 407"/>
                <a:gd name="T85" fmla="*/ 462 h 474"/>
                <a:gd name="T86" fmla="*/ 359 w 407"/>
                <a:gd name="T87" fmla="*/ 451 h 474"/>
                <a:gd name="T88" fmla="*/ 360 w 407"/>
                <a:gd name="T89" fmla="*/ 445 h 474"/>
                <a:gd name="T90" fmla="*/ 359 w 407"/>
                <a:gd name="T91" fmla="*/ 432 h 474"/>
                <a:gd name="T92" fmla="*/ 357 w 407"/>
                <a:gd name="T93" fmla="*/ 426 h 474"/>
                <a:gd name="T94" fmla="*/ 347 w 407"/>
                <a:gd name="T95" fmla="*/ 415 h 474"/>
                <a:gd name="T96" fmla="*/ 338 w 407"/>
                <a:gd name="T97" fmla="*/ 406 h 474"/>
                <a:gd name="T98" fmla="*/ 329 w 407"/>
                <a:gd name="T99" fmla="*/ 398 h 474"/>
                <a:gd name="T100" fmla="*/ 328 w 407"/>
                <a:gd name="T101" fmla="*/ 394 h 474"/>
                <a:gd name="T102" fmla="*/ 329 w 407"/>
                <a:gd name="T103" fmla="*/ 389 h 474"/>
                <a:gd name="T104" fmla="*/ 336 w 407"/>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7" h="474">
                  <a:moveTo>
                    <a:pt x="336" y="382"/>
                  </a:moveTo>
                  <a:lnTo>
                    <a:pt x="407" y="341"/>
                  </a:lnTo>
                  <a:lnTo>
                    <a:pt x="407" y="121"/>
                  </a:lnTo>
                  <a:lnTo>
                    <a:pt x="332" y="79"/>
                  </a:lnTo>
                  <a:lnTo>
                    <a:pt x="332" y="79"/>
                  </a:lnTo>
                  <a:lnTo>
                    <a:pt x="328" y="76"/>
                  </a:lnTo>
                  <a:lnTo>
                    <a:pt x="323" y="75"/>
                  </a:lnTo>
                  <a:lnTo>
                    <a:pt x="322" y="75"/>
                  </a:lnTo>
                  <a:lnTo>
                    <a:pt x="322" y="75"/>
                  </a:lnTo>
                  <a:lnTo>
                    <a:pt x="318" y="76"/>
                  </a:lnTo>
                  <a:lnTo>
                    <a:pt x="316" y="77"/>
                  </a:lnTo>
                  <a:lnTo>
                    <a:pt x="314" y="79"/>
                  </a:lnTo>
                  <a:lnTo>
                    <a:pt x="311" y="82"/>
                  </a:lnTo>
                  <a:lnTo>
                    <a:pt x="311" y="82"/>
                  </a:lnTo>
                  <a:lnTo>
                    <a:pt x="309" y="87"/>
                  </a:lnTo>
                  <a:lnTo>
                    <a:pt x="308" y="95"/>
                  </a:lnTo>
                  <a:lnTo>
                    <a:pt x="308" y="95"/>
                  </a:lnTo>
                  <a:lnTo>
                    <a:pt x="307" y="107"/>
                  </a:lnTo>
                  <a:lnTo>
                    <a:pt x="304" y="114"/>
                  </a:lnTo>
                  <a:lnTo>
                    <a:pt x="302" y="119"/>
                  </a:lnTo>
                  <a:lnTo>
                    <a:pt x="302" y="119"/>
                  </a:lnTo>
                  <a:lnTo>
                    <a:pt x="298" y="124"/>
                  </a:lnTo>
                  <a:lnTo>
                    <a:pt x="294" y="129"/>
                  </a:lnTo>
                  <a:lnTo>
                    <a:pt x="289" y="131"/>
                  </a:lnTo>
                  <a:lnTo>
                    <a:pt x="283" y="133"/>
                  </a:lnTo>
                  <a:lnTo>
                    <a:pt x="283" y="133"/>
                  </a:lnTo>
                  <a:lnTo>
                    <a:pt x="277" y="135"/>
                  </a:lnTo>
                  <a:lnTo>
                    <a:pt x="272" y="135"/>
                  </a:lnTo>
                  <a:lnTo>
                    <a:pt x="266" y="133"/>
                  </a:lnTo>
                  <a:lnTo>
                    <a:pt x="261" y="131"/>
                  </a:lnTo>
                  <a:lnTo>
                    <a:pt x="261" y="131"/>
                  </a:lnTo>
                  <a:lnTo>
                    <a:pt x="256" y="128"/>
                  </a:lnTo>
                  <a:lnTo>
                    <a:pt x="253" y="124"/>
                  </a:lnTo>
                  <a:lnTo>
                    <a:pt x="249" y="119"/>
                  </a:lnTo>
                  <a:lnTo>
                    <a:pt x="248" y="114"/>
                  </a:lnTo>
                  <a:lnTo>
                    <a:pt x="248" y="114"/>
                  </a:lnTo>
                  <a:lnTo>
                    <a:pt x="247" y="108"/>
                  </a:lnTo>
                  <a:lnTo>
                    <a:pt x="247" y="102"/>
                  </a:lnTo>
                  <a:lnTo>
                    <a:pt x="248" y="96"/>
                  </a:lnTo>
                  <a:lnTo>
                    <a:pt x="251" y="90"/>
                  </a:lnTo>
                  <a:lnTo>
                    <a:pt x="251" y="90"/>
                  </a:lnTo>
                  <a:lnTo>
                    <a:pt x="254" y="84"/>
                  </a:lnTo>
                  <a:lnTo>
                    <a:pt x="259" y="80"/>
                  </a:lnTo>
                  <a:lnTo>
                    <a:pt x="268" y="72"/>
                  </a:lnTo>
                  <a:lnTo>
                    <a:pt x="268" y="72"/>
                  </a:lnTo>
                  <a:lnTo>
                    <a:pt x="274" y="67"/>
                  </a:lnTo>
                  <a:lnTo>
                    <a:pt x="279" y="62"/>
                  </a:lnTo>
                  <a:lnTo>
                    <a:pt x="279" y="62"/>
                  </a:lnTo>
                  <a:lnTo>
                    <a:pt x="280" y="60"/>
                  </a:lnTo>
                  <a:lnTo>
                    <a:pt x="280" y="56"/>
                  </a:lnTo>
                  <a:lnTo>
                    <a:pt x="280" y="54"/>
                  </a:lnTo>
                  <a:lnTo>
                    <a:pt x="279" y="51"/>
                  </a:lnTo>
                  <a:lnTo>
                    <a:pt x="279" y="51"/>
                  </a:lnTo>
                  <a:lnTo>
                    <a:pt x="275" y="46"/>
                  </a:lnTo>
                  <a:lnTo>
                    <a:pt x="270" y="42"/>
                  </a:lnTo>
                  <a:lnTo>
                    <a:pt x="194" y="0"/>
                  </a:lnTo>
                  <a:lnTo>
                    <a:pt x="0" y="112"/>
                  </a:lnTo>
                  <a:lnTo>
                    <a:pt x="0" y="347"/>
                  </a:lnTo>
                  <a:lnTo>
                    <a:pt x="197" y="460"/>
                  </a:lnTo>
                  <a:lnTo>
                    <a:pt x="274" y="417"/>
                  </a:lnTo>
                  <a:lnTo>
                    <a:pt x="274" y="417"/>
                  </a:lnTo>
                  <a:lnTo>
                    <a:pt x="277" y="415"/>
                  </a:lnTo>
                  <a:lnTo>
                    <a:pt x="283" y="415"/>
                  </a:lnTo>
                  <a:lnTo>
                    <a:pt x="283" y="415"/>
                  </a:lnTo>
                  <a:lnTo>
                    <a:pt x="288" y="416"/>
                  </a:lnTo>
                  <a:lnTo>
                    <a:pt x="291" y="419"/>
                  </a:lnTo>
                  <a:lnTo>
                    <a:pt x="291" y="419"/>
                  </a:lnTo>
                  <a:lnTo>
                    <a:pt x="293" y="425"/>
                  </a:lnTo>
                  <a:lnTo>
                    <a:pt x="294" y="432"/>
                  </a:lnTo>
                  <a:lnTo>
                    <a:pt x="294" y="432"/>
                  </a:lnTo>
                  <a:lnTo>
                    <a:pt x="296" y="444"/>
                  </a:lnTo>
                  <a:lnTo>
                    <a:pt x="297" y="451"/>
                  </a:lnTo>
                  <a:lnTo>
                    <a:pt x="301" y="458"/>
                  </a:lnTo>
                  <a:lnTo>
                    <a:pt x="301" y="458"/>
                  </a:lnTo>
                  <a:lnTo>
                    <a:pt x="304" y="462"/>
                  </a:lnTo>
                  <a:lnTo>
                    <a:pt x="309" y="467"/>
                  </a:lnTo>
                  <a:lnTo>
                    <a:pt x="315" y="471"/>
                  </a:lnTo>
                  <a:lnTo>
                    <a:pt x="321" y="473"/>
                  </a:lnTo>
                  <a:lnTo>
                    <a:pt x="321" y="473"/>
                  </a:lnTo>
                  <a:lnTo>
                    <a:pt x="329" y="474"/>
                  </a:lnTo>
                  <a:lnTo>
                    <a:pt x="329" y="474"/>
                  </a:lnTo>
                  <a:lnTo>
                    <a:pt x="337" y="473"/>
                  </a:lnTo>
                  <a:lnTo>
                    <a:pt x="344" y="469"/>
                  </a:lnTo>
                  <a:lnTo>
                    <a:pt x="344" y="469"/>
                  </a:lnTo>
                  <a:lnTo>
                    <a:pt x="350" y="466"/>
                  </a:lnTo>
                  <a:lnTo>
                    <a:pt x="353" y="462"/>
                  </a:lnTo>
                  <a:lnTo>
                    <a:pt x="357" y="457"/>
                  </a:lnTo>
                  <a:lnTo>
                    <a:pt x="359" y="451"/>
                  </a:lnTo>
                  <a:lnTo>
                    <a:pt x="359" y="451"/>
                  </a:lnTo>
                  <a:lnTo>
                    <a:pt x="360" y="445"/>
                  </a:lnTo>
                  <a:lnTo>
                    <a:pt x="360" y="438"/>
                  </a:lnTo>
                  <a:lnTo>
                    <a:pt x="359" y="432"/>
                  </a:lnTo>
                  <a:lnTo>
                    <a:pt x="357" y="426"/>
                  </a:lnTo>
                  <a:lnTo>
                    <a:pt x="357" y="426"/>
                  </a:lnTo>
                  <a:lnTo>
                    <a:pt x="352" y="420"/>
                  </a:lnTo>
                  <a:lnTo>
                    <a:pt x="347" y="415"/>
                  </a:lnTo>
                  <a:lnTo>
                    <a:pt x="338" y="406"/>
                  </a:lnTo>
                  <a:lnTo>
                    <a:pt x="338" y="406"/>
                  </a:lnTo>
                  <a:lnTo>
                    <a:pt x="332" y="402"/>
                  </a:lnTo>
                  <a:lnTo>
                    <a:pt x="329" y="398"/>
                  </a:lnTo>
                  <a:lnTo>
                    <a:pt x="329" y="398"/>
                  </a:lnTo>
                  <a:lnTo>
                    <a:pt x="328" y="394"/>
                  </a:lnTo>
                  <a:lnTo>
                    <a:pt x="329" y="389"/>
                  </a:lnTo>
                  <a:lnTo>
                    <a:pt x="329" y="389"/>
                  </a:lnTo>
                  <a:lnTo>
                    <a:pt x="331" y="385"/>
                  </a:lnTo>
                  <a:lnTo>
                    <a:pt x="336" y="382"/>
                  </a:lnTo>
                  <a:lnTo>
                    <a:pt x="336" y="382"/>
                  </a:lnTo>
                  <a:close/>
                </a:path>
              </a:pathLst>
            </a:custGeom>
            <a:solidFill>
              <a:srgbClr val="8DB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sz="1100"/>
            </a:p>
          </p:txBody>
        </p:sp>
        <p:sp>
          <p:nvSpPr>
            <p:cNvPr id="109" name="Rectangle 57"/>
            <p:cNvSpPr>
              <a:spLocks noChangeArrowheads="1"/>
            </p:cNvSpPr>
            <p:nvPr/>
          </p:nvSpPr>
          <p:spPr bwMode="auto">
            <a:xfrm>
              <a:off x="9677400" y="4908007"/>
              <a:ext cx="43922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dirty="0">
                  <a:solidFill>
                    <a:schemeClr val="bg1"/>
                  </a:solidFill>
                </a:rPr>
                <a:t>Python</a:t>
              </a:r>
            </a:p>
          </p:txBody>
        </p:sp>
      </p:grpSp>
      <p:sp>
        <p:nvSpPr>
          <p:cNvPr id="118" name="Rounded Rectangle 117"/>
          <p:cNvSpPr/>
          <p:nvPr/>
        </p:nvSpPr>
        <p:spPr>
          <a:xfrm>
            <a:off x="8441456" y="1083484"/>
            <a:ext cx="2860480" cy="646986"/>
          </a:xfrm>
          <a:prstGeom prst="roundRect">
            <a:avLst/>
          </a:prstGeom>
          <a:solidFill>
            <a:schemeClr val="accent5">
              <a:lumMod val="20000"/>
              <a:lumOff val="80000"/>
            </a:schemeClr>
          </a:solidFill>
          <a:ln>
            <a:solidFill>
              <a:schemeClr val="tx1"/>
            </a:solidFill>
          </a:ln>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t>MATLAB Analytics </a:t>
            </a:r>
          </a:p>
          <a:p>
            <a:pPr algn="ctr"/>
            <a:r>
              <a:rPr lang="en-US" sz="1600" b="1" dirty="0">
                <a:solidFill>
                  <a:srgbClr val="FF9900"/>
                </a:solidFill>
                <a:latin typeface="Arial Black" panose="020B0A04020102020204" pitchFamily="34" charset="0"/>
              </a:rPr>
              <a:t>run anywhere</a:t>
            </a:r>
          </a:p>
        </p:txBody>
      </p:sp>
      <p:grpSp>
        <p:nvGrpSpPr>
          <p:cNvPr id="119" name="Group 118"/>
          <p:cNvGrpSpPr/>
          <p:nvPr/>
        </p:nvGrpSpPr>
        <p:grpSpPr>
          <a:xfrm>
            <a:off x="10972800" y="838200"/>
            <a:ext cx="533400" cy="533400"/>
            <a:chOff x="2743200" y="2057400"/>
            <a:chExt cx="533400" cy="533400"/>
          </a:xfrm>
          <a:effectLst/>
        </p:grpSpPr>
        <p:sp>
          <p:nvSpPr>
            <p:cNvPr id="120" name="Oval 119"/>
            <p:cNvSpPr/>
            <p:nvPr/>
          </p:nvSpPr>
          <p:spPr>
            <a:xfrm>
              <a:off x="2743200" y="2057400"/>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C000"/>
                </a:solidFill>
                <a:latin typeface="Arial" pitchFamily="34" charset="0"/>
                <a:cs typeface="Arial" pitchFamily="34" charset="0"/>
              </a:endParaRPr>
            </a:p>
          </p:txBody>
        </p:sp>
        <p:sp>
          <p:nvSpPr>
            <p:cNvPr id="121" name="TextBox 11"/>
            <p:cNvSpPr txBox="1"/>
            <p:nvPr/>
          </p:nvSpPr>
          <p:spPr>
            <a:xfrm>
              <a:off x="2819400" y="2057400"/>
              <a:ext cx="385042" cy="52322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800" b="1" dirty="0">
                  <a:solidFill>
                    <a:srgbClr val="FFC000"/>
                  </a:solidFill>
                  <a:latin typeface="Arial" pitchFamily="34" charset="0"/>
                  <a:cs typeface="Arial" pitchFamily="34" charset="0"/>
                </a:rPr>
                <a:t>3</a:t>
              </a:r>
            </a:p>
          </p:txBody>
        </p:sp>
      </p:grpSp>
    </p:spTree>
    <p:extLst>
      <p:ext uri="{BB962C8B-B14F-4D97-AF65-F5344CB8AC3E}">
        <p14:creationId xmlns:p14="http://schemas.microsoft.com/office/powerpoint/2010/main" val="250386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4.375E-6 4.07407E-6 L 0.29166 0.0287 " pathEditMode="relative" rAng="0" ptsTypes="AA">
                                      <p:cBhvr>
                                        <p:cTn id="29" dur="2000" fill="hold"/>
                                        <p:tgtEl>
                                          <p:spTgt spid="3"/>
                                        </p:tgtEl>
                                        <p:attrNameLst>
                                          <p:attrName>ppt_x</p:attrName>
                                          <p:attrName>ppt_y</p:attrName>
                                        </p:attrNameLst>
                                      </p:cBhvr>
                                      <p:rCtr x="14583" y="1435"/>
                                    </p:animMotion>
                                  </p:childTnLst>
                                </p:cTn>
                              </p:par>
                              <p:par>
                                <p:cTn id="30" presetID="10" presetClass="exit" presetSubtype="0" fill="hold" nodeType="withEffect">
                                  <p:stCondLst>
                                    <p:cond delay="150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ntr" presetSubtype="0" fill="hold" grpId="0" nodeType="withEffect">
                                  <p:stCondLst>
                                    <p:cond delay="150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150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5.55112E-17 4.44444E-6 L -0.35 0.03333 " pathEditMode="relative" rAng="0" ptsTypes="AA">
                                      <p:cBhvr>
                                        <p:cTn id="56" dur="2000" fill="hold"/>
                                        <p:tgtEl>
                                          <p:spTgt spid="50"/>
                                        </p:tgtEl>
                                        <p:attrNameLst>
                                          <p:attrName>ppt_x</p:attrName>
                                          <p:attrName>ppt_y</p:attrName>
                                        </p:attrNameLst>
                                      </p:cBhvr>
                                      <p:rCtr x="-17500" y="1667"/>
                                    </p:animMotion>
                                  </p:childTnLst>
                                </p:cTn>
                              </p:par>
                              <p:par>
                                <p:cTn id="57" presetID="10" presetClass="exit" presetSubtype="0" fill="hold" nodeType="withEffect">
                                  <p:stCondLst>
                                    <p:cond delay="1500"/>
                                  </p:stCondLst>
                                  <p:childTnLst>
                                    <p:animEffect transition="out" filter="fade">
                                      <p:cBhvr>
                                        <p:cTn id="58" dur="500"/>
                                        <p:tgtEl>
                                          <p:spTgt spid="50"/>
                                        </p:tgtEl>
                                      </p:cBhvr>
                                    </p:animEffect>
                                    <p:set>
                                      <p:cBhvr>
                                        <p:cTn id="59" dur="1" fill="hold">
                                          <p:stCondLst>
                                            <p:cond delay="499"/>
                                          </p:stCondLst>
                                        </p:cTn>
                                        <p:tgtEl>
                                          <p:spTgt spid="50"/>
                                        </p:tgtEl>
                                        <p:attrNameLst>
                                          <p:attrName>style.visibility</p:attrName>
                                        </p:attrNameLst>
                                      </p:cBhvr>
                                      <p:to>
                                        <p:strVal val="hidden"/>
                                      </p:to>
                                    </p:set>
                                  </p:childTnLst>
                                </p:cTn>
                              </p:par>
                              <p:par>
                                <p:cTn id="60" presetID="10" presetClass="entr" presetSubtype="0" fill="hold" grpId="0" nodeType="withEffect">
                                  <p:stCondLst>
                                    <p:cond delay="150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500"/>
                                        <p:tgtEl>
                                          <p:spTgt spid="86"/>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500"/>
                                        <p:tgtEl>
                                          <p:spTgt spid="94"/>
                                        </p:tgtEl>
                                      </p:cBhvr>
                                    </p:animEffect>
                                  </p:childTnLst>
                                </p:cTn>
                              </p:par>
                              <p:par>
                                <p:cTn id="66" presetID="10" presetClass="entr" presetSubtype="0" fill="hold" nodeType="withEffect">
                                  <p:stCondLst>
                                    <p:cond delay="150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fade">
                                      <p:cBhvr>
                                        <p:cTn id="73" dur="500"/>
                                        <p:tgtEl>
                                          <p:spTgt spid="78"/>
                                        </p:tgtEl>
                                      </p:cBhvr>
                                    </p:animEffect>
                                  </p:childTnLst>
                                </p:cTn>
                              </p:par>
                              <p:par>
                                <p:cTn id="74" presetID="10" presetClass="entr" presetSubtype="0" fill="hold"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par>
                                <p:cTn id="77" presetID="10" presetClass="entr" presetSubtype="0" fill="hold" nodeType="withEffect">
                                  <p:stCondLst>
                                    <p:cond delay="0"/>
                                  </p:stCondLst>
                                  <p:childTnLst>
                                    <p:set>
                                      <p:cBhvr>
                                        <p:cTn id="78" dur="1" fill="hold">
                                          <p:stCondLst>
                                            <p:cond delay="0"/>
                                          </p:stCondLst>
                                        </p:cTn>
                                        <p:tgtEl>
                                          <p:spTgt spid="160"/>
                                        </p:tgtEl>
                                        <p:attrNameLst>
                                          <p:attrName>style.visibility</p:attrName>
                                        </p:attrNameLst>
                                      </p:cBhvr>
                                      <p:to>
                                        <p:strVal val="visible"/>
                                      </p:to>
                                    </p:set>
                                    <p:animEffect transition="in" filter="fade">
                                      <p:cBhvr>
                                        <p:cTn id="79" dur="500"/>
                                        <p:tgtEl>
                                          <p:spTgt spid="16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18"/>
                                        </p:tgtEl>
                                        <p:attrNameLst>
                                          <p:attrName>style.visibility</p:attrName>
                                        </p:attrNameLst>
                                      </p:cBhvr>
                                      <p:to>
                                        <p:strVal val="visible"/>
                                      </p:to>
                                    </p:set>
                                    <p:animEffect transition="in" filter="fade">
                                      <p:cBhvr>
                                        <p:cTn id="84" dur="500"/>
                                        <p:tgtEl>
                                          <p:spTgt spid="118"/>
                                        </p:tgtEl>
                                      </p:cBhvr>
                                    </p:animEffect>
                                  </p:childTnLst>
                                </p:cTn>
                              </p:par>
                              <p:par>
                                <p:cTn id="85" presetID="10" presetClass="entr" presetSubtype="0" fill="hold" nodeType="withEffect">
                                  <p:stCondLst>
                                    <p:cond delay="0"/>
                                  </p:stCondLst>
                                  <p:childTnLst>
                                    <p:set>
                                      <p:cBhvr>
                                        <p:cTn id="86" dur="1" fill="hold">
                                          <p:stCondLst>
                                            <p:cond delay="0"/>
                                          </p:stCondLst>
                                        </p:cTn>
                                        <p:tgtEl>
                                          <p:spTgt spid="119"/>
                                        </p:tgtEl>
                                        <p:attrNameLst>
                                          <p:attrName>style.visibility</p:attrName>
                                        </p:attrNameLst>
                                      </p:cBhvr>
                                      <p:to>
                                        <p:strVal val="visible"/>
                                      </p:to>
                                    </p:set>
                                    <p:animEffect transition="in" filter="fade">
                                      <p:cBhvr>
                                        <p:cTn id="8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54" grpId="0" animBg="1"/>
      <p:bldP spid="53" grpId="0" animBg="1"/>
      <p:bldP spid="86" grpId="0" animBg="1"/>
      <p:bldP spid="1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76200"/>
            <a:ext cx="9289978" cy="1143000"/>
          </a:xfrm>
        </p:spPr>
        <p:txBody>
          <a:bodyPr/>
          <a:lstStyle/>
          <a:p>
            <a:pPr algn="l"/>
            <a:r>
              <a:rPr lang="en-US" dirty="0"/>
              <a:t>Key Takeaways</a:t>
            </a:r>
          </a:p>
        </p:txBody>
      </p:sp>
      <p:grpSp>
        <p:nvGrpSpPr>
          <p:cNvPr id="4" name="Group 3"/>
          <p:cNvGrpSpPr/>
          <p:nvPr/>
        </p:nvGrpSpPr>
        <p:grpSpPr>
          <a:xfrm>
            <a:off x="457200" y="3694660"/>
            <a:ext cx="3530602" cy="1207187"/>
            <a:chOff x="4499509" y="919478"/>
            <a:chExt cx="3256485" cy="1073927"/>
          </a:xfrm>
        </p:grpSpPr>
        <p:sp>
          <p:nvSpPr>
            <p:cNvPr id="19" name="Rounded Rectangle 18"/>
            <p:cNvSpPr/>
            <p:nvPr/>
          </p:nvSpPr>
          <p:spPr>
            <a:xfrm>
              <a:off x="4499509" y="1084617"/>
              <a:ext cx="2989785" cy="908788"/>
            </a:xfrm>
            <a:prstGeom prst="roundRect">
              <a:avLst/>
            </a:prstGeom>
            <a:solidFill>
              <a:schemeClr val="accent5">
                <a:lumMod val="20000"/>
                <a:lumOff val="80000"/>
              </a:schemeClr>
            </a:solidFill>
            <a:ln>
              <a:solidFill>
                <a:schemeClr val="tx1"/>
              </a:solidFill>
            </a:ln>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a:t>MATLAB Analytics work with </a:t>
              </a:r>
              <a:r>
                <a:rPr lang="en-US" b="1" dirty="0">
                  <a:solidFill>
                    <a:srgbClr val="FF9900"/>
                  </a:solidFill>
                  <a:latin typeface="Arial Black" panose="020B0A04020102020204" pitchFamily="34" charset="0"/>
                </a:rPr>
                <a:t>business</a:t>
              </a:r>
              <a:r>
                <a:rPr lang="en-US" b="1" dirty="0">
                  <a:solidFill>
                    <a:schemeClr val="accent4"/>
                  </a:solidFill>
                  <a:latin typeface="Arial Black" panose="020B0A04020102020204" pitchFamily="34" charset="0"/>
                </a:rPr>
                <a:t> </a:t>
              </a:r>
              <a:r>
                <a:rPr lang="en-US" b="1" u="sng" dirty="0"/>
                <a:t>and</a:t>
              </a:r>
              <a:r>
                <a:rPr lang="en-US" b="1" dirty="0">
                  <a:solidFill>
                    <a:schemeClr val="tx1"/>
                  </a:solidFill>
                  <a:latin typeface="Arial Black" panose="020B0A04020102020204" pitchFamily="34" charset="0"/>
                </a:rPr>
                <a:t> </a:t>
              </a:r>
              <a:r>
                <a:rPr lang="en-US" b="1" dirty="0">
                  <a:solidFill>
                    <a:srgbClr val="FF9900"/>
                  </a:solidFill>
                  <a:latin typeface="Arial Black" panose="020B0A04020102020204" pitchFamily="34" charset="0"/>
                </a:rPr>
                <a:t>engineering data</a:t>
              </a:r>
              <a:endParaRPr lang="en-US" b="1" dirty="0">
                <a:solidFill>
                  <a:srgbClr val="FF9900"/>
                </a:solidFill>
                <a:latin typeface="Arial Black" panose="020B0A04020102020204" pitchFamily="34" charset="0"/>
                <a:cs typeface="Arial" pitchFamily="34" charset="0"/>
              </a:endParaRPr>
            </a:p>
          </p:txBody>
        </p:sp>
        <p:grpSp>
          <p:nvGrpSpPr>
            <p:cNvPr id="20" name="Group 19"/>
            <p:cNvGrpSpPr/>
            <p:nvPr/>
          </p:nvGrpSpPr>
          <p:grpSpPr>
            <a:xfrm>
              <a:off x="7222594" y="919478"/>
              <a:ext cx="533400" cy="584775"/>
              <a:chOff x="2743200" y="2057400"/>
              <a:chExt cx="533400" cy="584775"/>
            </a:xfrm>
            <a:effectLst/>
          </p:grpSpPr>
          <p:sp>
            <p:nvSpPr>
              <p:cNvPr id="21" name="Oval 20"/>
              <p:cNvSpPr/>
              <p:nvPr/>
            </p:nvSpPr>
            <p:spPr>
              <a:xfrm>
                <a:off x="2743200" y="2057400"/>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FFC000"/>
                  </a:solidFill>
                  <a:latin typeface="Arial" pitchFamily="34" charset="0"/>
                  <a:cs typeface="Arial" pitchFamily="34" charset="0"/>
                </a:endParaRPr>
              </a:p>
            </p:txBody>
          </p:sp>
          <p:sp>
            <p:nvSpPr>
              <p:cNvPr id="22" name="TextBox 11"/>
              <p:cNvSpPr txBox="1"/>
              <p:nvPr/>
            </p:nvSpPr>
            <p:spPr>
              <a:xfrm>
                <a:off x="2819400" y="2057400"/>
                <a:ext cx="412292" cy="584775"/>
              </a:xfrm>
              <a:prstGeom prst="rect">
                <a:avLst/>
              </a:prstGeom>
              <a:noFill/>
              <a:effectLst/>
            </p:spPr>
            <p:txBody>
              <a:bodyPr wrap="none" rtlCol="0">
                <a:spAutoFit/>
              </a:bodyPr>
              <a:lstStyle/>
              <a:p>
                <a:r>
                  <a:rPr lang="en-US" sz="3200" b="1" dirty="0">
                    <a:solidFill>
                      <a:srgbClr val="FFC000"/>
                    </a:solidFill>
                    <a:latin typeface="Arial" pitchFamily="34" charset="0"/>
                    <a:cs typeface="Arial" pitchFamily="34" charset="0"/>
                  </a:rPr>
                  <a:t>1</a:t>
                </a:r>
              </a:p>
            </p:txBody>
          </p:sp>
        </p:grpSp>
      </p:grpSp>
      <p:grpSp>
        <p:nvGrpSpPr>
          <p:cNvPr id="28" name="Group 27"/>
          <p:cNvGrpSpPr/>
          <p:nvPr/>
        </p:nvGrpSpPr>
        <p:grpSpPr>
          <a:xfrm>
            <a:off x="4419600" y="3580808"/>
            <a:ext cx="3530602" cy="1321630"/>
            <a:chOff x="4727740" y="838200"/>
            <a:chExt cx="3256486" cy="1175736"/>
          </a:xfrm>
        </p:grpSpPr>
        <p:sp>
          <p:nvSpPr>
            <p:cNvPr id="24" name="Rounded Rectangle 23"/>
            <p:cNvSpPr/>
            <p:nvPr/>
          </p:nvSpPr>
          <p:spPr>
            <a:xfrm>
              <a:off x="4727740" y="1105149"/>
              <a:ext cx="2989786" cy="908787"/>
            </a:xfrm>
            <a:prstGeom prst="roundRect">
              <a:avLst/>
            </a:prstGeom>
            <a:solidFill>
              <a:schemeClr val="accent5">
                <a:lumMod val="20000"/>
                <a:lumOff val="80000"/>
              </a:schemeClr>
            </a:solidFill>
            <a:ln>
              <a:solidFill>
                <a:schemeClr val="tx1"/>
              </a:solidFill>
            </a:ln>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a:t>MATLAB enables </a:t>
              </a:r>
            </a:p>
            <a:p>
              <a:pPr algn="ctr"/>
              <a:r>
                <a:rPr lang="en-US" b="1" dirty="0">
                  <a:solidFill>
                    <a:srgbClr val="FF9900"/>
                  </a:solidFill>
                  <a:latin typeface="Arial Black" panose="020B0A04020102020204" pitchFamily="34" charset="0"/>
                </a:rPr>
                <a:t>domain experts to do </a:t>
              </a:r>
            </a:p>
            <a:p>
              <a:pPr algn="ctr"/>
              <a:r>
                <a:rPr lang="en-US" b="1" dirty="0">
                  <a:solidFill>
                    <a:srgbClr val="FF9900"/>
                  </a:solidFill>
                  <a:latin typeface="Arial Black" panose="020B0A04020102020204" pitchFamily="34" charset="0"/>
                </a:rPr>
                <a:t>Data Science</a:t>
              </a:r>
              <a:endParaRPr lang="en-US" b="1" u="sng" dirty="0">
                <a:solidFill>
                  <a:srgbClr val="FF9900"/>
                </a:solidFill>
              </a:endParaRPr>
            </a:p>
          </p:txBody>
        </p:sp>
        <p:grpSp>
          <p:nvGrpSpPr>
            <p:cNvPr id="25" name="Group 24"/>
            <p:cNvGrpSpPr/>
            <p:nvPr/>
          </p:nvGrpSpPr>
          <p:grpSpPr>
            <a:xfrm>
              <a:off x="7450826" y="838200"/>
              <a:ext cx="533400" cy="584775"/>
              <a:chOff x="3183626" y="2057400"/>
              <a:chExt cx="533400" cy="584775"/>
            </a:xfrm>
          </p:grpSpPr>
          <p:sp>
            <p:nvSpPr>
              <p:cNvPr id="26" name="Oval 25"/>
              <p:cNvSpPr/>
              <p:nvPr/>
            </p:nvSpPr>
            <p:spPr>
              <a:xfrm>
                <a:off x="3183626" y="2057400"/>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FFC000"/>
                  </a:solidFill>
                  <a:latin typeface="Arial" pitchFamily="34" charset="0"/>
                  <a:cs typeface="Arial" pitchFamily="34" charset="0"/>
                </a:endParaRPr>
              </a:p>
            </p:txBody>
          </p:sp>
          <p:sp>
            <p:nvSpPr>
              <p:cNvPr id="27" name="TextBox 11"/>
              <p:cNvSpPr txBox="1"/>
              <p:nvPr/>
            </p:nvSpPr>
            <p:spPr>
              <a:xfrm>
                <a:off x="3259826" y="2057400"/>
                <a:ext cx="412292" cy="58477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200" b="1" dirty="0">
                    <a:solidFill>
                      <a:srgbClr val="FFC000"/>
                    </a:solidFill>
                    <a:latin typeface="Arial" pitchFamily="34" charset="0"/>
                    <a:cs typeface="Arial" pitchFamily="34" charset="0"/>
                  </a:rPr>
                  <a:t>2</a:t>
                </a:r>
              </a:p>
            </p:txBody>
          </p:sp>
        </p:grpSp>
      </p:grpSp>
      <p:grpSp>
        <p:nvGrpSpPr>
          <p:cNvPr id="37" name="Group 36"/>
          <p:cNvGrpSpPr/>
          <p:nvPr/>
        </p:nvGrpSpPr>
        <p:grpSpPr>
          <a:xfrm>
            <a:off x="8331202" y="3733800"/>
            <a:ext cx="3530602" cy="1301683"/>
            <a:chOff x="8522995" y="4032925"/>
            <a:chExt cx="3211805" cy="1157992"/>
          </a:xfrm>
        </p:grpSpPr>
        <p:grpSp>
          <p:nvGrpSpPr>
            <p:cNvPr id="34" name="Group 33"/>
            <p:cNvGrpSpPr/>
            <p:nvPr/>
          </p:nvGrpSpPr>
          <p:grpSpPr>
            <a:xfrm>
              <a:off x="8522995" y="4032925"/>
              <a:ext cx="3211805" cy="1157992"/>
              <a:chOff x="4515182" y="808714"/>
              <a:chExt cx="3211805" cy="1157993"/>
            </a:xfrm>
          </p:grpSpPr>
          <p:sp>
            <p:nvSpPr>
              <p:cNvPr id="30" name="Rounded Rectangle 29"/>
              <p:cNvSpPr/>
              <p:nvPr/>
            </p:nvSpPr>
            <p:spPr>
              <a:xfrm>
                <a:off x="4515182" y="945150"/>
                <a:ext cx="2989786" cy="1021557"/>
              </a:xfrm>
              <a:prstGeom prst="roundRect">
                <a:avLst/>
              </a:prstGeom>
              <a:solidFill>
                <a:schemeClr val="accent5">
                  <a:lumMod val="20000"/>
                  <a:lumOff val="80000"/>
                </a:schemeClr>
              </a:solidFill>
              <a:ln>
                <a:solidFill>
                  <a:schemeClr val="tx1"/>
                </a:solidFill>
              </a:ln>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wrap="square">
                <a:spAutoFit/>
              </a:bodyPr>
              <a:lstStyle/>
              <a:p>
                <a:pPr algn="ctr"/>
                <a:endParaRPr lang="en-US" b="1" dirty="0">
                  <a:solidFill>
                    <a:schemeClr val="accent4"/>
                  </a:solidFill>
                  <a:latin typeface="Arial Black" panose="020B0A04020102020204" pitchFamily="34" charset="0"/>
                </a:endParaRPr>
              </a:p>
              <a:p>
                <a:pPr algn="ctr"/>
                <a:endParaRPr lang="en-US" b="1" dirty="0">
                  <a:solidFill>
                    <a:schemeClr val="accent4"/>
                  </a:solidFill>
                  <a:latin typeface="Arial Black" panose="020B0A04020102020204" pitchFamily="34" charset="0"/>
                </a:endParaRPr>
              </a:p>
              <a:p>
                <a:pPr algn="ctr"/>
                <a:endParaRPr lang="en-US" b="1" dirty="0">
                  <a:solidFill>
                    <a:schemeClr val="accent4"/>
                  </a:solidFill>
                  <a:latin typeface="Arial Black" panose="020B0A04020102020204" pitchFamily="34" charset="0"/>
                </a:endParaRPr>
              </a:p>
            </p:txBody>
          </p:sp>
          <p:grpSp>
            <p:nvGrpSpPr>
              <p:cNvPr id="31" name="Group 30"/>
              <p:cNvGrpSpPr/>
              <p:nvPr/>
            </p:nvGrpSpPr>
            <p:grpSpPr>
              <a:xfrm>
                <a:off x="7193587" y="808714"/>
                <a:ext cx="533400" cy="584775"/>
                <a:chOff x="2850187" y="1875514"/>
                <a:chExt cx="533400" cy="584775"/>
              </a:xfrm>
              <a:effectLst/>
            </p:grpSpPr>
            <p:sp>
              <p:nvSpPr>
                <p:cNvPr id="32" name="Oval 31"/>
                <p:cNvSpPr/>
                <p:nvPr/>
              </p:nvSpPr>
              <p:spPr>
                <a:xfrm>
                  <a:off x="2850187" y="1875514"/>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FFC000"/>
                    </a:solidFill>
                    <a:latin typeface="Arial" pitchFamily="34" charset="0"/>
                    <a:cs typeface="Arial" pitchFamily="34" charset="0"/>
                  </a:endParaRPr>
                </a:p>
              </p:txBody>
            </p:sp>
            <p:sp>
              <p:nvSpPr>
                <p:cNvPr id="33" name="TextBox 11"/>
                <p:cNvSpPr txBox="1"/>
                <p:nvPr/>
              </p:nvSpPr>
              <p:spPr>
                <a:xfrm>
                  <a:off x="2926387" y="1875514"/>
                  <a:ext cx="406635" cy="58477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200" b="1" dirty="0">
                      <a:solidFill>
                        <a:srgbClr val="FFC000"/>
                      </a:solidFill>
                      <a:latin typeface="Arial" pitchFamily="34" charset="0"/>
                      <a:cs typeface="Arial" pitchFamily="34" charset="0"/>
                    </a:rPr>
                    <a:t>3</a:t>
                  </a:r>
                </a:p>
              </p:txBody>
            </p:sp>
          </p:grpSp>
        </p:grpSp>
        <p:sp>
          <p:nvSpPr>
            <p:cNvPr id="36" name="Rectangle 35"/>
            <p:cNvSpPr/>
            <p:nvPr/>
          </p:nvSpPr>
          <p:spPr>
            <a:xfrm>
              <a:off x="8590344" y="4310102"/>
              <a:ext cx="2855088" cy="574983"/>
            </a:xfrm>
            <a:prstGeom prst="rect">
              <a:avLst/>
            </a:prstGeom>
          </p:spPr>
          <p:txBody>
            <a:bodyPr wrap="square">
              <a:spAutoFit/>
            </a:bodyPr>
            <a:lstStyle/>
            <a:p>
              <a:pPr algn="ctr"/>
              <a:r>
                <a:rPr lang="en-US" b="1" dirty="0"/>
                <a:t>MATLAB Analytics </a:t>
              </a:r>
            </a:p>
            <a:p>
              <a:pPr algn="ctr"/>
              <a:r>
                <a:rPr lang="en-US" b="1" dirty="0">
                  <a:solidFill>
                    <a:srgbClr val="FF9900"/>
                  </a:solidFill>
                  <a:latin typeface="Arial Black" panose="020B0A04020102020204" pitchFamily="34" charset="0"/>
                </a:rPr>
                <a:t>run anywhere</a:t>
              </a:r>
            </a:p>
          </p:txBody>
        </p:sp>
      </p:grpSp>
      <p:sp>
        <p:nvSpPr>
          <p:cNvPr id="3" name="Rectangle 2"/>
          <p:cNvSpPr/>
          <p:nvPr/>
        </p:nvSpPr>
        <p:spPr>
          <a:xfrm>
            <a:off x="609600" y="1271220"/>
            <a:ext cx="4773871" cy="1961755"/>
          </a:xfrm>
          <a:prstGeom prst="rect">
            <a:avLst/>
          </a:prstGeom>
        </p:spPr>
        <p:txBody>
          <a:bodyPr wrap="none">
            <a:spAutoFit/>
          </a:bodyPr>
          <a:lstStyle/>
          <a:p>
            <a:pPr>
              <a:lnSpc>
                <a:spcPct val="150000"/>
              </a:lnSpc>
            </a:pPr>
            <a:r>
              <a:rPr lang="en-US" sz="2400" dirty="0">
                <a:solidFill>
                  <a:schemeClr val="dk1"/>
                </a:solidFill>
              </a:rPr>
              <a:t>1</a:t>
            </a:r>
            <a:r>
              <a:rPr lang="en-US" sz="2800" dirty="0">
                <a:solidFill>
                  <a:schemeClr val="dk1"/>
                </a:solidFill>
              </a:rPr>
              <a:t>. </a:t>
            </a:r>
            <a:r>
              <a:rPr lang="en-US" sz="2800" dirty="0" smtClean="0">
                <a:solidFill>
                  <a:schemeClr val="dk1"/>
                </a:solidFill>
              </a:rPr>
              <a:t>  Data </a:t>
            </a:r>
            <a:r>
              <a:rPr lang="en-US" sz="2800" dirty="0">
                <a:solidFill>
                  <a:schemeClr val="dk1"/>
                </a:solidFill>
              </a:rPr>
              <a:t>Analytics Workflow</a:t>
            </a:r>
          </a:p>
          <a:p>
            <a:pPr>
              <a:lnSpc>
                <a:spcPct val="150000"/>
              </a:lnSpc>
            </a:pPr>
            <a:r>
              <a:rPr lang="en-US" sz="2800" dirty="0">
                <a:solidFill>
                  <a:schemeClr val="dk1"/>
                </a:solidFill>
              </a:rPr>
              <a:t>2. </a:t>
            </a:r>
            <a:r>
              <a:rPr lang="en-US" sz="2800" dirty="0" smtClean="0">
                <a:solidFill>
                  <a:schemeClr val="dk1"/>
                </a:solidFill>
              </a:rPr>
              <a:t>  Data </a:t>
            </a:r>
            <a:r>
              <a:rPr lang="en-US" sz="2800" dirty="0">
                <a:solidFill>
                  <a:schemeClr val="dk1"/>
                </a:solidFill>
              </a:rPr>
              <a:t>Analytics </a:t>
            </a:r>
            <a:r>
              <a:rPr lang="en-US" sz="2800" dirty="0" smtClean="0">
                <a:solidFill>
                  <a:schemeClr val="dk1"/>
                </a:solidFill>
              </a:rPr>
              <a:t>Challenges</a:t>
            </a:r>
          </a:p>
          <a:p>
            <a:pPr>
              <a:lnSpc>
                <a:spcPct val="150000"/>
              </a:lnSpc>
            </a:pPr>
            <a:r>
              <a:rPr lang="en-US" sz="2800" dirty="0" smtClean="0">
                <a:solidFill>
                  <a:schemeClr val="dk1"/>
                </a:solidFill>
              </a:rPr>
              <a:t>3</a:t>
            </a:r>
            <a:r>
              <a:rPr lang="en-US" sz="2800" dirty="0">
                <a:solidFill>
                  <a:schemeClr val="dk1"/>
                </a:solidFill>
              </a:rPr>
              <a:t>. </a:t>
            </a:r>
            <a:r>
              <a:rPr lang="en-US" sz="2800" dirty="0" smtClean="0">
                <a:solidFill>
                  <a:schemeClr val="dk1"/>
                </a:solidFill>
              </a:rPr>
              <a:t>  MATLAB </a:t>
            </a:r>
            <a:r>
              <a:rPr lang="en-US" sz="2800" dirty="0">
                <a:solidFill>
                  <a:schemeClr val="dk1"/>
                </a:solidFill>
              </a:rPr>
              <a:t>for Data </a:t>
            </a:r>
            <a:r>
              <a:rPr lang="en-US" sz="2800" dirty="0" smtClean="0">
                <a:solidFill>
                  <a:schemeClr val="dk1"/>
                </a:solidFill>
              </a:rPr>
              <a:t>Analytics</a:t>
            </a:r>
            <a:r>
              <a:rPr lang="en-US" sz="2800" dirty="0" smtClean="0"/>
              <a:t> </a:t>
            </a:r>
            <a:endParaRPr lang="he-IL" sz="2800" dirty="0"/>
          </a:p>
        </p:txBody>
      </p:sp>
    </p:spTree>
    <p:extLst>
      <p:ext uri="{BB962C8B-B14F-4D97-AF65-F5344CB8AC3E}">
        <p14:creationId xmlns:p14="http://schemas.microsoft.com/office/powerpoint/2010/main" val="179451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07350" y="0"/>
            <a:ext cx="10769600" cy="990600"/>
          </a:xfrm>
        </p:spPr>
        <p:txBody>
          <a:bodyPr>
            <a:normAutofit/>
          </a:bodyPr>
          <a:lstStyle/>
          <a:p>
            <a:pPr algn="l"/>
            <a:r>
              <a:rPr lang="en-AU" dirty="0"/>
              <a:t>Further </a:t>
            </a:r>
            <a:r>
              <a:rPr lang="en-AU" dirty="0" smtClean="0"/>
              <a:t>Information</a:t>
            </a:r>
            <a:endParaRPr lang="en-AU" b="0" dirty="0"/>
          </a:p>
        </p:txBody>
      </p:sp>
      <p:sp>
        <p:nvSpPr>
          <p:cNvPr id="6" name="Rectangle 5"/>
          <p:cNvSpPr/>
          <p:nvPr/>
        </p:nvSpPr>
        <p:spPr>
          <a:xfrm>
            <a:off x="457199" y="1095345"/>
            <a:ext cx="5562292" cy="400110"/>
          </a:xfrm>
          <a:prstGeom prst="rect">
            <a:avLst/>
          </a:prstGeom>
        </p:spPr>
        <p:txBody>
          <a:bodyPr wrap="none">
            <a:spAutoFit/>
          </a:bodyPr>
          <a:lstStyle/>
          <a:p>
            <a:r>
              <a:rPr lang="en-AU" sz="2000" u="sng" dirty="0">
                <a:solidFill>
                  <a:srgbClr val="0000FF"/>
                </a:solidFill>
              </a:rPr>
              <a:t>https://www.systematics.co.il/products/mathworks</a:t>
            </a:r>
            <a:endParaRPr lang="he-IL" sz="2000" u="sng" dirty="0">
              <a:solidFill>
                <a:srgbClr val="0000FF"/>
              </a:solidFill>
            </a:endParaRPr>
          </a:p>
        </p:txBody>
      </p:sp>
      <p:pic>
        <p:nvPicPr>
          <p:cNvPr id="2" name="Picture 1"/>
          <p:cNvPicPr>
            <a:picLocks noChangeAspect="1"/>
          </p:cNvPicPr>
          <p:nvPr/>
        </p:nvPicPr>
        <p:blipFill rotWithShape="1">
          <a:blip r:embed="rId2"/>
          <a:srcRect b="2780"/>
          <a:stretch/>
        </p:blipFill>
        <p:spPr>
          <a:xfrm>
            <a:off x="4953000" y="1600200"/>
            <a:ext cx="6844853" cy="5012961"/>
          </a:xfrm>
          <a:prstGeom prst="rect">
            <a:avLst/>
          </a:prstGeom>
          <a:ln>
            <a:noFill/>
          </a:ln>
        </p:spPr>
      </p:pic>
      <p:pic>
        <p:nvPicPr>
          <p:cNvPr id="3" name="Picture 2"/>
          <p:cNvPicPr>
            <a:picLocks noChangeAspect="1"/>
          </p:cNvPicPr>
          <p:nvPr/>
        </p:nvPicPr>
        <p:blipFill rotWithShape="1">
          <a:blip r:embed="rId3"/>
          <a:srcRect t="2909"/>
          <a:stretch/>
        </p:blipFill>
        <p:spPr>
          <a:xfrm>
            <a:off x="425969" y="2121294"/>
            <a:ext cx="6265014" cy="2755506"/>
          </a:xfrm>
          <a:prstGeom prst="rect">
            <a:avLst/>
          </a:prstGeom>
        </p:spPr>
      </p:pic>
    </p:spTree>
    <p:extLst>
      <p:ext uri="{BB962C8B-B14F-4D97-AF65-F5344CB8AC3E}">
        <p14:creationId xmlns:p14="http://schemas.microsoft.com/office/powerpoint/2010/main" val="38592749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85927"/>
            <a:ext cx="9289978" cy="900356"/>
          </a:xfrm>
        </p:spPr>
        <p:txBody>
          <a:bodyPr>
            <a:normAutofit/>
          </a:bodyPr>
          <a:lstStyle/>
          <a:p>
            <a:pPr algn="l"/>
            <a:r>
              <a:rPr lang="en-US" sz="4400" dirty="0" smtClean="0">
                <a:solidFill>
                  <a:srgbClr val="024C84"/>
                </a:solidFill>
              </a:rPr>
              <a:t>Agenda for Today</a:t>
            </a:r>
            <a:endParaRPr lang="en-US" sz="4400" dirty="0">
              <a:solidFill>
                <a:srgbClr val="024C84"/>
              </a:solidFill>
            </a:endParaRPr>
          </a:p>
        </p:txBody>
      </p:sp>
      <p:sp>
        <p:nvSpPr>
          <p:cNvPr id="3" name="Rectangle 2"/>
          <p:cNvSpPr/>
          <p:nvPr/>
        </p:nvSpPr>
        <p:spPr>
          <a:xfrm>
            <a:off x="533400" y="1676400"/>
            <a:ext cx="9274270" cy="4918269"/>
          </a:xfrm>
          <a:prstGeom prst="rect">
            <a:avLst/>
          </a:prstGeom>
        </p:spPr>
        <p:txBody>
          <a:bodyPr wrap="none">
            <a:spAutoFit/>
          </a:bodyPr>
          <a:lstStyle/>
          <a:p>
            <a:pPr marL="457189" indent="-457189" defTabSz="1219170">
              <a:lnSpc>
                <a:spcPct val="150000"/>
              </a:lnSpc>
              <a:spcBef>
                <a:spcPct val="20000"/>
              </a:spcBef>
              <a:buFont typeface="Arial" pitchFamily="34" charset="0"/>
              <a:buChar char="•"/>
            </a:pPr>
            <a:r>
              <a:rPr lang="en-US" sz="3200" dirty="0">
                <a:solidFill>
                  <a:schemeClr val="tx1">
                    <a:lumMod val="75000"/>
                    <a:lumOff val="25000"/>
                  </a:schemeClr>
                </a:solidFill>
                <a:latin typeface="+mj-lt"/>
                <a:ea typeface="+mj-ea"/>
              </a:rPr>
              <a:t>MATLAB for </a:t>
            </a:r>
            <a:r>
              <a:rPr lang="en-US" sz="3200" b="1" dirty="0">
                <a:solidFill>
                  <a:schemeClr val="tx1">
                    <a:lumMod val="75000"/>
                    <a:lumOff val="25000"/>
                  </a:schemeClr>
                </a:solidFill>
                <a:latin typeface="+mj-lt"/>
                <a:ea typeface="+mj-ea"/>
              </a:rPr>
              <a:t>Data Analytics</a:t>
            </a:r>
          </a:p>
          <a:p>
            <a:pPr marL="457189" indent="-457189" defTabSz="1219170">
              <a:lnSpc>
                <a:spcPct val="150000"/>
              </a:lnSpc>
              <a:spcBef>
                <a:spcPct val="20000"/>
              </a:spcBef>
              <a:buFont typeface="Arial" pitchFamily="34" charset="0"/>
              <a:buChar char="•"/>
            </a:pPr>
            <a:r>
              <a:rPr lang="en-US" sz="3200" dirty="0">
                <a:solidFill>
                  <a:schemeClr val="tx1">
                    <a:lumMod val="75000"/>
                    <a:lumOff val="25000"/>
                  </a:schemeClr>
                </a:solidFill>
                <a:latin typeface="+mj-lt"/>
                <a:ea typeface="+mj-ea"/>
              </a:rPr>
              <a:t>Tackling </a:t>
            </a:r>
            <a:r>
              <a:rPr lang="en-US" sz="3200" b="1" dirty="0">
                <a:solidFill>
                  <a:schemeClr val="tx1">
                    <a:lumMod val="75000"/>
                    <a:lumOff val="25000"/>
                  </a:schemeClr>
                </a:solidFill>
                <a:latin typeface="+mj-lt"/>
                <a:ea typeface="+mj-ea"/>
              </a:rPr>
              <a:t>Big Data </a:t>
            </a:r>
            <a:r>
              <a:rPr lang="en-US" sz="3200" dirty="0">
                <a:solidFill>
                  <a:schemeClr val="tx1">
                    <a:lumMod val="75000"/>
                    <a:lumOff val="25000"/>
                  </a:schemeClr>
                </a:solidFill>
                <a:latin typeface="+mj-lt"/>
                <a:ea typeface="+mj-ea"/>
              </a:rPr>
              <a:t>with MATLAB</a:t>
            </a:r>
          </a:p>
          <a:p>
            <a:pPr marL="457189" indent="-457189" defTabSz="1219170">
              <a:lnSpc>
                <a:spcPct val="150000"/>
              </a:lnSpc>
              <a:spcBef>
                <a:spcPct val="20000"/>
              </a:spcBef>
              <a:buFont typeface="Arial" pitchFamily="34" charset="0"/>
              <a:buChar char="•"/>
            </a:pPr>
            <a:r>
              <a:rPr lang="en-US" sz="3200" b="1" dirty="0" err="1">
                <a:solidFill>
                  <a:schemeClr val="tx1">
                    <a:lumMod val="75000"/>
                    <a:lumOff val="25000"/>
                  </a:schemeClr>
                </a:solidFill>
                <a:latin typeface="+mj-lt"/>
                <a:ea typeface="+mj-ea"/>
              </a:rPr>
              <a:t>Anagog</a:t>
            </a:r>
            <a:r>
              <a:rPr lang="en-US" sz="3200" dirty="0">
                <a:solidFill>
                  <a:schemeClr val="tx1">
                    <a:lumMod val="75000"/>
                    <a:lumOff val="25000"/>
                  </a:schemeClr>
                </a:solidFill>
                <a:latin typeface="+mj-lt"/>
                <a:ea typeface="+mj-ea"/>
              </a:rPr>
              <a:t> - From Mobility Status to Dynamic </a:t>
            </a:r>
            <a:r>
              <a:rPr lang="en-US" sz="3200" dirty="0" smtClean="0">
                <a:solidFill>
                  <a:schemeClr val="tx1">
                    <a:lumMod val="75000"/>
                    <a:lumOff val="25000"/>
                  </a:schemeClr>
                </a:solidFill>
                <a:latin typeface="+mj-lt"/>
                <a:ea typeface="+mj-ea"/>
              </a:rPr>
              <a:t>Mapping</a:t>
            </a:r>
          </a:p>
          <a:p>
            <a:pPr marL="457189" indent="-457189" defTabSz="1219170">
              <a:lnSpc>
                <a:spcPct val="150000"/>
              </a:lnSpc>
              <a:spcBef>
                <a:spcPct val="20000"/>
              </a:spcBef>
              <a:buFont typeface="Arial" pitchFamily="34" charset="0"/>
              <a:buChar char="•"/>
            </a:pPr>
            <a:r>
              <a:rPr lang="en-US" sz="3200" dirty="0">
                <a:solidFill>
                  <a:schemeClr val="tx1">
                    <a:lumMod val="75000"/>
                    <a:lumOff val="25000"/>
                  </a:schemeClr>
                </a:solidFill>
                <a:latin typeface="+mj-lt"/>
                <a:ea typeface="+mj-ea"/>
              </a:rPr>
              <a:t>MATLAB and the </a:t>
            </a:r>
            <a:r>
              <a:rPr lang="en-US" sz="3200" b="1" dirty="0">
                <a:solidFill>
                  <a:schemeClr val="tx1">
                    <a:lumMod val="75000"/>
                    <a:lumOff val="25000"/>
                  </a:schemeClr>
                </a:solidFill>
                <a:latin typeface="+mj-lt"/>
                <a:ea typeface="+mj-ea"/>
              </a:rPr>
              <a:t>IoT</a:t>
            </a:r>
            <a:r>
              <a:rPr lang="en-US" sz="3200" dirty="0">
                <a:solidFill>
                  <a:schemeClr val="tx1">
                    <a:lumMod val="75000"/>
                    <a:lumOff val="25000"/>
                  </a:schemeClr>
                </a:solidFill>
                <a:latin typeface="+mj-lt"/>
                <a:ea typeface="+mj-ea"/>
              </a:rPr>
              <a:t> (Internet of Things)</a:t>
            </a:r>
          </a:p>
          <a:p>
            <a:pPr marL="457189" indent="-457189" defTabSz="1219170">
              <a:lnSpc>
                <a:spcPct val="150000"/>
              </a:lnSpc>
              <a:spcBef>
                <a:spcPct val="20000"/>
              </a:spcBef>
              <a:buFont typeface="Arial" pitchFamily="34" charset="0"/>
              <a:buChar char="•"/>
            </a:pPr>
            <a:r>
              <a:rPr lang="en-US" sz="3200" b="1" dirty="0">
                <a:solidFill>
                  <a:schemeClr val="tx1">
                    <a:lumMod val="75000"/>
                    <a:lumOff val="25000"/>
                  </a:schemeClr>
                </a:solidFill>
                <a:latin typeface="+mj-lt"/>
                <a:ea typeface="+mj-ea"/>
              </a:rPr>
              <a:t>Machine Learning </a:t>
            </a:r>
            <a:r>
              <a:rPr lang="en-US" sz="3200" dirty="0">
                <a:solidFill>
                  <a:schemeClr val="tx1">
                    <a:lumMod val="75000"/>
                    <a:lumOff val="25000"/>
                  </a:schemeClr>
                </a:solidFill>
                <a:latin typeface="+mj-lt"/>
                <a:ea typeface="+mj-ea"/>
              </a:rPr>
              <a:t>for Sensor Data Analytics</a:t>
            </a:r>
          </a:p>
          <a:p>
            <a:pPr>
              <a:lnSpc>
                <a:spcPct val="200000"/>
              </a:lnSpc>
            </a:pPr>
            <a:endParaRPr lang="he-IL" sz="2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333" r="13333" b="30178"/>
          <a:stretch/>
        </p:blipFill>
        <p:spPr>
          <a:xfrm>
            <a:off x="10363200" y="3271991"/>
            <a:ext cx="978811" cy="93194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3334" r="6666" b="20000"/>
          <a:stretch/>
        </p:blipFill>
        <p:spPr>
          <a:xfrm>
            <a:off x="6781800" y="2013524"/>
            <a:ext cx="914400" cy="9144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3334" r="6666" b="20000"/>
          <a:stretch/>
        </p:blipFill>
        <p:spPr>
          <a:xfrm>
            <a:off x="8904335" y="4495800"/>
            <a:ext cx="914400" cy="914400"/>
          </a:xfrm>
          <a:prstGeom prst="rect">
            <a:avLst/>
          </a:prstGeom>
        </p:spPr>
      </p:pic>
      <p:sp>
        <p:nvSpPr>
          <p:cNvPr id="9" name="Title 1"/>
          <p:cNvSpPr txBox="1">
            <a:spLocks/>
          </p:cNvSpPr>
          <p:nvPr/>
        </p:nvSpPr>
        <p:spPr>
          <a:xfrm>
            <a:off x="1143000" y="1219200"/>
            <a:ext cx="9601200" cy="1828800"/>
          </a:xfrm>
          <a:prstGeom prst="rect">
            <a:avLst/>
          </a:prstGeom>
        </p:spPr>
        <p:txBody>
          <a:bodyPr vert="horz" lIns="91440" tIns="45720" rIns="91440" bIns="45720" rtlCol="1" anchor="ctr">
            <a:normAutofit/>
          </a:bodyPr>
          <a:lstStyle>
            <a:lvl1pPr algn="ctr" defTabSz="1219170" rtl="1" eaLnBrk="1" latinLnBrk="0" hangingPunct="1">
              <a:spcBef>
                <a:spcPct val="0"/>
              </a:spcBef>
              <a:buNone/>
              <a:defRPr sz="5867" kern="1200">
                <a:solidFill>
                  <a:schemeClr val="tx1">
                    <a:lumMod val="65000"/>
                    <a:lumOff val="35000"/>
                  </a:schemeClr>
                </a:solidFill>
                <a:latin typeface="+mj-lt"/>
                <a:ea typeface="+mj-ea"/>
                <a:cs typeface="+mn-cs"/>
              </a:defRPr>
            </a:lvl1pPr>
          </a:lstStyle>
          <a:p>
            <a:endParaRPr lang="en-US" dirty="0"/>
          </a:p>
        </p:txBody>
      </p:sp>
      <p:sp>
        <p:nvSpPr>
          <p:cNvPr id="5" name="Rectangle 4"/>
          <p:cNvSpPr/>
          <p:nvPr/>
        </p:nvSpPr>
        <p:spPr>
          <a:xfrm>
            <a:off x="2077465" y="0"/>
            <a:ext cx="4521109" cy="995209"/>
          </a:xfrm>
          <a:prstGeom prst="rect">
            <a:avLst/>
          </a:prstGeom>
        </p:spPr>
        <p:txBody>
          <a:bodyPr wrap="none">
            <a:spAutoFit/>
          </a:bodyPr>
          <a:lstStyle/>
          <a:p>
            <a:r>
              <a:rPr lang="en-US" sz="5867" dirty="0" smtClean="0">
                <a:solidFill>
                  <a:schemeClr val="tx1">
                    <a:lumMod val="65000"/>
                    <a:lumOff val="35000"/>
                  </a:schemeClr>
                </a:solidFill>
                <a:latin typeface="+mj-lt"/>
                <a:ea typeface="+mj-ea"/>
              </a:rPr>
              <a:t>Data </a:t>
            </a:r>
            <a:r>
              <a:rPr lang="en-US" sz="5867" dirty="0">
                <a:solidFill>
                  <a:schemeClr val="tx1">
                    <a:lumMod val="65000"/>
                    <a:lumOff val="35000"/>
                  </a:schemeClr>
                </a:solidFill>
                <a:latin typeface="+mj-lt"/>
                <a:ea typeface="+mj-ea"/>
              </a:rPr>
              <a:t>Analytics</a:t>
            </a:r>
          </a:p>
        </p:txBody>
      </p:sp>
    </p:spTree>
    <p:extLst>
      <p:ext uri="{BB962C8B-B14F-4D97-AF65-F5344CB8AC3E}">
        <p14:creationId xmlns:p14="http://schemas.microsoft.com/office/powerpoint/2010/main" val="196995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p:cNvSpPr txBox="1">
            <a:spLocks/>
          </p:cNvSpPr>
          <p:nvPr/>
        </p:nvSpPr>
        <p:spPr>
          <a:xfrm>
            <a:off x="2144329" y="16035"/>
            <a:ext cx="9748475" cy="672892"/>
          </a:xfrm>
          <a:prstGeom prst="rect">
            <a:avLst/>
          </a:prstGeom>
        </p:spPr>
        <p:txBody>
          <a:bodyPr/>
          <a:lstStyle>
            <a:lvl1pPr algn="r" rtl="1" eaLnBrk="0" fontAlgn="base" hangingPunct="0">
              <a:spcBef>
                <a:spcPct val="0"/>
              </a:spcBef>
              <a:spcAft>
                <a:spcPct val="0"/>
              </a:spcAft>
              <a:defRPr sz="4000" kern="1200">
                <a:solidFill>
                  <a:schemeClr val="bg1"/>
                </a:solidFill>
                <a:latin typeface="+mj-lt"/>
                <a:ea typeface="+mj-ea"/>
                <a:cs typeface="+mj-cs"/>
              </a:defRPr>
            </a:lvl1pPr>
            <a:lvl2pPr algn="r" rtl="1" eaLnBrk="0" fontAlgn="base" hangingPunct="0">
              <a:spcBef>
                <a:spcPct val="0"/>
              </a:spcBef>
              <a:spcAft>
                <a:spcPct val="0"/>
              </a:spcAft>
              <a:defRPr sz="4000">
                <a:solidFill>
                  <a:schemeClr val="bg1"/>
                </a:solidFill>
                <a:latin typeface="Calibri" pitchFamily="34" charset="0"/>
              </a:defRPr>
            </a:lvl2pPr>
            <a:lvl3pPr algn="r" rtl="1" eaLnBrk="0" fontAlgn="base" hangingPunct="0">
              <a:spcBef>
                <a:spcPct val="0"/>
              </a:spcBef>
              <a:spcAft>
                <a:spcPct val="0"/>
              </a:spcAft>
              <a:defRPr sz="4000">
                <a:solidFill>
                  <a:schemeClr val="bg1"/>
                </a:solidFill>
                <a:latin typeface="Calibri" pitchFamily="34" charset="0"/>
              </a:defRPr>
            </a:lvl3pPr>
            <a:lvl4pPr algn="r" rtl="1" eaLnBrk="0" fontAlgn="base" hangingPunct="0">
              <a:spcBef>
                <a:spcPct val="0"/>
              </a:spcBef>
              <a:spcAft>
                <a:spcPct val="0"/>
              </a:spcAft>
              <a:defRPr sz="4000">
                <a:solidFill>
                  <a:schemeClr val="bg1"/>
                </a:solidFill>
                <a:latin typeface="Calibri" pitchFamily="34" charset="0"/>
              </a:defRPr>
            </a:lvl4pPr>
            <a:lvl5pPr algn="r" rtl="1" eaLnBrk="0" fontAlgn="base" hangingPunct="0">
              <a:spcBef>
                <a:spcPct val="0"/>
              </a:spcBef>
              <a:spcAft>
                <a:spcPct val="0"/>
              </a:spcAft>
              <a:defRPr sz="4000">
                <a:solidFill>
                  <a:schemeClr val="bg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fontAlgn="auto" hangingPunct="1">
              <a:spcAft>
                <a:spcPts val="0"/>
              </a:spcAft>
              <a:defRPr/>
            </a:pPr>
            <a:r>
              <a:rPr lang="en-US" sz="5867" dirty="0" smtClean="0">
                <a:solidFill>
                  <a:schemeClr val="tx1">
                    <a:lumMod val="65000"/>
                    <a:lumOff val="35000"/>
                  </a:schemeClr>
                </a:solidFill>
                <a:cs typeface="+mn-cs"/>
              </a:rPr>
              <a:t>Data Analytics </a:t>
            </a:r>
            <a:r>
              <a:rPr lang="en-US" sz="5867" dirty="0">
                <a:solidFill>
                  <a:schemeClr val="tx1">
                    <a:lumMod val="65000"/>
                    <a:lumOff val="35000"/>
                  </a:schemeClr>
                </a:solidFill>
                <a:cs typeface="+mn-cs"/>
              </a:rPr>
              <a:t>Training</a:t>
            </a:r>
          </a:p>
        </p:txBody>
      </p:sp>
      <p:grpSp>
        <p:nvGrpSpPr>
          <p:cNvPr id="13" name="Group 12"/>
          <p:cNvGrpSpPr>
            <a:grpSpLocks/>
          </p:cNvGrpSpPr>
          <p:nvPr/>
        </p:nvGrpSpPr>
        <p:grpSpPr bwMode="auto">
          <a:xfrm>
            <a:off x="6768894" y="1124745"/>
            <a:ext cx="5170223" cy="2496091"/>
            <a:chOff x="5504059" y="757106"/>
            <a:chExt cx="3786259" cy="1577920"/>
          </a:xfrm>
        </p:grpSpPr>
        <p:sp>
          <p:nvSpPr>
            <p:cNvPr id="14" name="Rounded Rectangle 13"/>
            <p:cNvSpPr/>
            <p:nvPr/>
          </p:nvSpPr>
          <p:spPr>
            <a:xfrm>
              <a:off x="5504059" y="757106"/>
              <a:ext cx="3786259" cy="1577920"/>
            </a:xfrm>
            <a:prstGeom prst="roundRect">
              <a:avLst/>
            </a:prstGeom>
            <a:solidFill>
              <a:srgbClr val="00B0F0">
                <a:alpha val="44000"/>
              </a:srgbClr>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1" anchor="ctr"/>
            <a:lstStyle/>
            <a:p>
              <a:pPr algn="r">
                <a:defRPr/>
              </a:pPr>
              <a:endParaRPr lang="he-IL" sz="1867" dirty="0"/>
            </a:p>
          </p:txBody>
        </p:sp>
        <p:sp>
          <p:nvSpPr>
            <p:cNvPr id="16" name="TextBox 15"/>
            <p:cNvSpPr txBox="1"/>
            <p:nvPr/>
          </p:nvSpPr>
          <p:spPr>
            <a:xfrm>
              <a:off x="5552739" y="979178"/>
              <a:ext cx="3703663" cy="979260"/>
            </a:xfrm>
            <a:prstGeom prst="rect">
              <a:avLst/>
            </a:prstGeom>
            <a:noFill/>
          </p:spPr>
          <p:txBody>
            <a:bodyPr rtlCol="1">
              <a:spAutoFit/>
            </a:bodyPr>
            <a:lstStyle/>
            <a:p>
              <a:pPr algn="ctr" defTabSz="1218408">
                <a:defRPr/>
              </a:pPr>
              <a:r>
                <a:rPr lang="en-US" sz="3867" b="1" dirty="0">
                  <a:solidFill>
                    <a:srgbClr val="3333CC"/>
                  </a:solidFill>
                  <a:effectLst>
                    <a:outerShdw blurRad="38100" dist="38100" dir="2700000" algn="tl">
                      <a:schemeClr val="bg1">
                        <a:alpha val="43000"/>
                      </a:schemeClr>
                    </a:outerShdw>
                  </a:effectLst>
                </a:rPr>
                <a:t>MATLAB Fundamentals</a:t>
              </a:r>
              <a:endParaRPr lang="he-IL" sz="3867" b="1" dirty="0">
                <a:solidFill>
                  <a:srgbClr val="3333CC"/>
                </a:solidFill>
                <a:effectLst>
                  <a:outerShdw blurRad="38100" dist="38100" dir="2700000" algn="tl">
                    <a:schemeClr val="bg1">
                      <a:alpha val="43000"/>
                    </a:schemeClr>
                  </a:outerShdw>
                </a:effectLst>
              </a:endParaRPr>
            </a:p>
            <a:p>
              <a:pPr algn="ctr" defTabSz="1218408">
                <a:defRPr/>
              </a:pPr>
              <a:endParaRPr lang="he-IL" sz="2000" dirty="0">
                <a:solidFill>
                  <a:schemeClr val="bg1"/>
                </a:solidFill>
              </a:endParaRPr>
            </a:p>
            <a:p>
              <a:pPr algn="ctr" defTabSz="1218408">
                <a:defRPr/>
              </a:pPr>
              <a:endParaRPr lang="he-IL" sz="1200" b="1" dirty="0">
                <a:solidFill>
                  <a:schemeClr val="bg1"/>
                </a:solidFill>
              </a:endParaRPr>
            </a:p>
            <a:p>
              <a:pPr algn="ctr" defTabSz="1218408">
                <a:defRPr/>
              </a:pPr>
              <a:r>
                <a:rPr lang="he-IL" sz="2399" b="1" dirty="0">
                  <a:solidFill>
                    <a:schemeClr val="tx2"/>
                  </a:solidFill>
                </a:rPr>
                <a:t>12+19+26 ליוני 2017</a:t>
              </a:r>
            </a:p>
          </p:txBody>
        </p:sp>
      </p:grpSp>
      <p:sp>
        <p:nvSpPr>
          <p:cNvPr id="22" name="Rounded Rectangle 21"/>
          <p:cNvSpPr/>
          <p:nvPr/>
        </p:nvSpPr>
        <p:spPr>
          <a:xfrm>
            <a:off x="911424" y="1116843"/>
            <a:ext cx="5376597" cy="2503992"/>
          </a:xfrm>
          <a:prstGeom prst="roundRect">
            <a:avLst/>
          </a:prstGeom>
          <a:solidFill>
            <a:srgbClr val="0070C0">
              <a:alpha val="44000"/>
            </a:srgbClr>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1" anchor="ctr"/>
          <a:lstStyle/>
          <a:p>
            <a:pPr algn="r">
              <a:defRPr/>
            </a:pPr>
            <a:endParaRPr lang="he-IL" sz="1867" dirty="0"/>
          </a:p>
        </p:txBody>
      </p:sp>
      <p:sp>
        <p:nvSpPr>
          <p:cNvPr id="6" name="Rectangle 5"/>
          <p:cNvSpPr/>
          <p:nvPr/>
        </p:nvSpPr>
        <p:spPr>
          <a:xfrm>
            <a:off x="911424" y="1414816"/>
            <a:ext cx="5385173" cy="1877502"/>
          </a:xfrm>
          <a:prstGeom prst="rect">
            <a:avLst/>
          </a:prstGeom>
        </p:spPr>
        <p:txBody>
          <a:bodyPr wrap="square">
            <a:spAutoFit/>
          </a:bodyPr>
          <a:lstStyle/>
          <a:p>
            <a:pPr algn="ctr" defTabSz="1218408">
              <a:defRPr/>
            </a:pPr>
            <a:r>
              <a:rPr lang="en-US" sz="3867" b="1" dirty="0">
                <a:solidFill>
                  <a:srgbClr val="3333CC"/>
                </a:solidFill>
                <a:effectLst>
                  <a:outerShdw blurRad="38100" dist="38100" dir="2700000" algn="tl">
                    <a:schemeClr val="bg1">
                      <a:alpha val="43000"/>
                    </a:schemeClr>
                  </a:outerShdw>
                </a:effectLst>
              </a:rPr>
              <a:t>MATLAB Programming Techniques</a:t>
            </a:r>
            <a:endParaRPr lang="he-IL" sz="3867" b="1" dirty="0">
              <a:solidFill>
                <a:srgbClr val="3333CC"/>
              </a:solidFill>
              <a:effectLst>
                <a:outerShdw blurRad="38100" dist="38100" dir="2700000" algn="tl">
                  <a:schemeClr val="bg1">
                    <a:alpha val="43000"/>
                  </a:schemeClr>
                </a:outerShdw>
              </a:effectLst>
            </a:endParaRPr>
          </a:p>
          <a:p>
            <a:pPr algn="ctr" defTabSz="1218408">
              <a:defRPr/>
            </a:pPr>
            <a:endParaRPr lang="en-US" sz="1467" b="1" dirty="0">
              <a:solidFill>
                <a:srgbClr val="3333CC"/>
              </a:solidFill>
              <a:effectLst>
                <a:outerShdw blurRad="38100" dist="38100" dir="2700000" algn="tl">
                  <a:schemeClr val="bg1">
                    <a:alpha val="43000"/>
                  </a:schemeClr>
                </a:outerShdw>
              </a:effectLst>
            </a:endParaRPr>
          </a:p>
          <a:p>
            <a:pPr algn="ctr" defTabSz="1218408">
              <a:defRPr/>
            </a:pPr>
            <a:r>
              <a:rPr lang="he-IL" sz="2399" b="1" dirty="0">
                <a:solidFill>
                  <a:schemeClr val="tx2"/>
                </a:solidFill>
              </a:rPr>
              <a:t>17+19 לספטמבר 2017</a:t>
            </a:r>
          </a:p>
        </p:txBody>
      </p:sp>
      <p:sp>
        <p:nvSpPr>
          <p:cNvPr id="8" name="Rectangle 7"/>
          <p:cNvSpPr/>
          <p:nvPr/>
        </p:nvSpPr>
        <p:spPr>
          <a:xfrm>
            <a:off x="16858" y="3773651"/>
            <a:ext cx="3662487" cy="1776384"/>
          </a:xfrm>
          <a:prstGeom prst="rect">
            <a:avLst/>
          </a:prstGeom>
        </p:spPr>
        <p:txBody>
          <a:bodyPr wrap="square">
            <a:spAutoFit/>
          </a:bodyPr>
          <a:lstStyle/>
          <a:p>
            <a:pPr algn="ctr" defTabSz="1218408">
              <a:lnSpc>
                <a:spcPct val="114000"/>
              </a:lnSpc>
              <a:defRPr/>
            </a:pPr>
            <a:r>
              <a:rPr lang="he-IL" altLang="he-IL" sz="2400" b="1" dirty="0">
                <a:solidFill>
                  <a:schemeClr val="tx2"/>
                </a:solidFill>
                <a:effectLst>
                  <a:outerShdw blurRad="38100" dist="38100" dir="2700000" algn="tl">
                    <a:srgbClr val="000000">
                      <a:alpha val="43137"/>
                    </a:srgbClr>
                  </a:outerShdw>
                </a:effectLst>
              </a:rPr>
              <a:t>לפרטים נוספים:</a:t>
            </a:r>
          </a:p>
          <a:p>
            <a:pPr algn="ctr" defTabSz="1218408">
              <a:lnSpc>
                <a:spcPct val="114000"/>
              </a:lnSpc>
              <a:defRPr/>
            </a:pPr>
            <a:r>
              <a:rPr lang="he-IL" altLang="he-IL" sz="2400" b="1" dirty="0">
                <a:solidFill>
                  <a:schemeClr val="tx2"/>
                </a:solidFill>
                <a:effectLst>
                  <a:outerShdw blurRad="38100" dist="38100" dir="2700000" algn="tl">
                    <a:srgbClr val="000000">
                      <a:alpha val="43137"/>
                    </a:srgbClr>
                  </a:outerShdw>
                </a:effectLst>
              </a:rPr>
              <a:t>בר נגר </a:t>
            </a:r>
          </a:p>
          <a:p>
            <a:pPr algn="ctr" defTabSz="1218408">
              <a:lnSpc>
                <a:spcPct val="114000"/>
              </a:lnSpc>
              <a:defRPr/>
            </a:pPr>
            <a:r>
              <a:rPr lang="he-IL" altLang="he-IL" sz="2400" b="1" dirty="0">
                <a:solidFill>
                  <a:schemeClr val="tx2"/>
                </a:solidFill>
                <a:effectLst>
                  <a:outerShdw blurRad="38100" dist="38100" dir="2700000" algn="tl">
                    <a:srgbClr val="000000">
                      <a:alpha val="43137"/>
                    </a:srgbClr>
                  </a:outerShdw>
                </a:effectLst>
              </a:rPr>
              <a:t> 03-7660129 </a:t>
            </a:r>
          </a:p>
          <a:p>
            <a:pPr algn="ctr" defTabSz="1218408">
              <a:lnSpc>
                <a:spcPct val="114000"/>
              </a:lnSpc>
              <a:defRPr/>
            </a:pPr>
            <a:r>
              <a:rPr lang="he-IL" altLang="he-IL" sz="2400" b="1" dirty="0">
                <a:solidFill>
                  <a:schemeClr val="tx2"/>
                </a:solidFill>
                <a:effectLst>
                  <a:outerShdw blurRad="38100" dist="38100" dir="2700000" algn="tl">
                    <a:srgbClr val="000000">
                      <a:alpha val="43137"/>
                    </a:srgbClr>
                  </a:outerShdw>
                </a:effectLst>
              </a:rPr>
              <a:t> </a:t>
            </a:r>
            <a:r>
              <a:rPr lang="en-US" altLang="he-IL" sz="2400" b="1" dirty="0">
                <a:solidFill>
                  <a:schemeClr val="tx2"/>
                </a:solidFill>
                <a:effectLst>
                  <a:outerShdw blurRad="38100" dist="38100" dir="2700000" algn="tl">
                    <a:srgbClr val="000000">
                      <a:alpha val="43137"/>
                    </a:srgbClr>
                  </a:outerShdw>
                </a:effectLst>
              </a:rPr>
              <a:t>Bars@systematics.co.il</a:t>
            </a:r>
            <a:r>
              <a:rPr lang="he-IL" altLang="he-IL" sz="2400" b="1" dirty="0">
                <a:solidFill>
                  <a:schemeClr val="tx2"/>
                </a:solidFill>
                <a:effectLst>
                  <a:outerShdw blurRad="38100" dist="38100" dir="2700000" algn="tl">
                    <a:srgbClr val="000000">
                      <a:alpha val="43137"/>
                    </a:srgbClr>
                  </a:outerShdw>
                </a:effectLst>
              </a:rPr>
              <a:t> </a:t>
            </a:r>
          </a:p>
        </p:txBody>
      </p:sp>
      <p:grpSp>
        <p:nvGrpSpPr>
          <p:cNvPr id="4104" name="Group 18"/>
          <p:cNvGrpSpPr>
            <a:grpSpLocks/>
          </p:cNvGrpSpPr>
          <p:nvPr/>
        </p:nvGrpSpPr>
        <p:grpSpPr bwMode="auto">
          <a:xfrm>
            <a:off x="3599723" y="3728063"/>
            <a:ext cx="4800534" cy="2101203"/>
            <a:chOff x="5076703" y="925624"/>
            <a:chExt cx="3786766" cy="1577194"/>
          </a:xfrm>
        </p:grpSpPr>
        <p:sp>
          <p:nvSpPr>
            <p:cNvPr id="23" name="Rounded Rectangle 22"/>
            <p:cNvSpPr/>
            <p:nvPr/>
          </p:nvSpPr>
          <p:spPr>
            <a:xfrm>
              <a:off x="5076703" y="925624"/>
              <a:ext cx="3786766" cy="1577194"/>
            </a:xfrm>
            <a:prstGeom prst="roundRect">
              <a:avLst/>
            </a:prstGeom>
            <a:solidFill>
              <a:srgbClr val="002060">
                <a:alpha val="44000"/>
              </a:srgbClr>
            </a:solidFill>
            <a:ln w="38100">
              <a:solidFill>
                <a:schemeClr val="bg1"/>
              </a:solidFill>
            </a:ln>
          </p:spPr>
          <p:style>
            <a:lnRef idx="2">
              <a:schemeClr val="accent1"/>
            </a:lnRef>
            <a:fillRef idx="1">
              <a:schemeClr val="lt1"/>
            </a:fillRef>
            <a:effectRef idx="0">
              <a:schemeClr val="accent1"/>
            </a:effectRef>
            <a:fontRef idx="minor">
              <a:schemeClr val="dk1"/>
            </a:fontRef>
          </p:style>
          <p:txBody>
            <a:bodyPr rtlCol="1" anchor="ctr"/>
            <a:lstStyle/>
            <a:p>
              <a:pPr algn="r">
                <a:defRPr/>
              </a:pPr>
              <a:endParaRPr lang="he-IL" sz="1867" dirty="0"/>
            </a:p>
          </p:txBody>
        </p:sp>
        <p:sp>
          <p:nvSpPr>
            <p:cNvPr id="25" name="TextBox 24"/>
            <p:cNvSpPr txBox="1"/>
            <p:nvPr/>
          </p:nvSpPr>
          <p:spPr>
            <a:xfrm>
              <a:off x="5426953" y="959843"/>
              <a:ext cx="3042600" cy="1458517"/>
            </a:xfrm>
            <a:prstGeom prst="rect">
              <a:avLst/>
            </a:prstGeom>
            <a:noFill/>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a:lnSpc>
                  <a:spcPct val="110000"/>
                </a:lnSpc>
              </a:pPr>
              <a:r>
                <a:rPr lang="en-US" altLang="he-IL" sz="3867" b="1" dirty="0">
                  <a:solidFill>
                    <a:srgbClr val="3333CC"/>
                  </a:solidFill>
                  <a:effectLst>
                    <a:outerShdw blurRad="38100" dist="38100" dir="2700000" algn="tl">
                      <a:schemeClr val="bg1">
                        <a:alpha val="43000"/>
                      </a:schemeClr>
                    </a:outerShdw>
                  </a:effectLst>
                  <a:latin typeface="+mn-lt"/>
                  <a:cs typeface="+mn-cs"/>
                </a:rPr>
                <a:t>Machine Learning</a:t>
              </a:r>
            </a:p>
            <a:p>
              <a:pPr algn="ctr" rtl="1">
                <a:lnSpc>
                  <a:spcPct val="110000"/>
                </a:lnSpc>
              </a:pPr>
              <a:r>
                <a:rPr lang="en-US" altLang="he-IL" sz="3867" b="1" dirty="0">
                  <a:solidFill>
                    <a:srgbClr val="3333CC"/>
                  </a:solidFill>
                  <a:effectLst>
                    <a:outerShdw blurRad="38100" dist="38100" dir="2700000" algn="tl">
                      <a:schemeClr val="bg1">
                        <a:alpha val="43000"/>
                      </a:schemeClr>
                    </a:outerShdw>
                  </a:effectLst>
                  <a:latin typeface="+mn-lt"/>
                  <a:cs typeface="+mn-cs"/>
                </a:rPr>
                <a:t>with MATLAB</a:t>
              </a:r>
              <a:endParaRPr lang="he-IL" altLang="he-IL" sz="3867" b="1" dirty="0">
                <a:solidFill>
                  <a:srgbClr val="3333CC"/>
                </a:solidFill>
                <a:effectLst>
                  <a:outerShdw blurRad="38100" dist="38100" dir="2700000" algn="tl">
                    <a:schemeClr val="bg1">
                      <a:alpha val="43000"/>
                    </a:schemeClr>
                  </a:outerShdw>
                </a:effectLst>
                <a:latin typeface="+mn-lt"/>
                <a:cs typeface="+mn-cs"/>
              </a:endParaRPr>
            </a:p>
            <a:p>
              <a:pPr algn="ctr" rtl="1">
                <a:lnSpc>
                  <a:spcPct val="110000"/>
                </a:lnSpc>
              </a:pPr>
              <a:endParaRPr lang="he-IL" altLang="he-IL" sz="800" b="1" dirty="0">
                <a:solidFill>
                  <a:srgbClr val="3333CC"/>
                </a:solidFill>
                <a:effectLst>
                  <a:outerShdw blurRad="38100" dist="38100" dir="2700000" algn="tl">
                    <a:schemeClr val="bg1">
                      <a:alpha val="43000"/>
                    </a:schemeClr>
                  </a:outerShdw>
                </a:effectLst>
                <a:latin typeface="+mn-lt"/>
                <a:cs typeface="+mn-cs"/>
              </a:endParaRPr>
            </a:p>
            <a:p>
              <a:pPr algn="ctr" rtl="1">
                <a:lnSpc>
                  <a:spcPct val="110000"/>
                </a:lnSpc>
              </a:pPr>
              <a:r>
                <a:rPr lang="he-IL" altLang="he-IL" sz="2399" b="1" dirty="0">
                  <a:solidFill>
                    <a:schemeClr val="tx2"/>
                  </a:solidFill>
                  <a:latin typeface="+mn-lt"/>
                  <a:cs typeface="+mn-cs"/>
                </a:rPr>
                <a:t>2+9 ליולי 2017</a:t>
              </a:r>
            </a:p>
          </p:txBody>
        </p:sp>
      </p:grpSp>
      <p:pic>
        <p:nvPicPr>
          <p:cNvPr id="17" name="Picture 16"/>
          <p:cNvPicPr>
            <a:picLocks noChangeAspect="1"/>
          </p:cNvPicPr>
          <p:nvPr/>
        </p:nvPicPr>
        <p:blipFill>
          <a:blip r:embed="rId3"/>
          <a:stretch>
            <a:fillRect/>
          </a:stretch>
        </p:blipFill>
        <p:spPr>
          <a:xfrm>
            <a:off x="8496267" y="3656596"/>
            <a:ext cx="3580599" cy="2172669"/>
          </a:xfrm>
          <a:prstGeom prst="rect">
            <a:avLst/>
          </a:prstGeom>
        </p:spPr>
      </p:pic>
    </p:spTree>
    <p:extLst>
      <p:ext uri="{BB962C8B-B14F-4D97-AF65-F5344CB8AC3E}">
        <p14:creationId xmlns:p14="http://schemas.microsoft.com/office/powerpoint/2010/main" val="2011449910"/>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L-Membrane_CMYK_Master_Sm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1981200"/>
            <a:ext cx="1600200" cy="14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457200" y="3352800"/>
            <a:ext cx="10972800" cy="1143000"/>
          </a:xfrm>
          <a:prstGeom prst="rect">
            <a:avLst/>
          </a:prstGeom>
        </p:spPr>
        <p:txBody>
          <a:bodyPr vert="horz" lIns="91440" tIns="45720" rIns="91440" bIns="45720" rtlCol="1" anchor="ctr">
            <a:normAutofit/>
          </a:bodyPr>
          <a:lstStyle>
            <a:lvl1pPr algn="ctr" defTabSz="1219170" rtl="1" eaLnBrk="1" latinLnBrk="0" hangingPunct="1">
              <a:spcBef>
                <a:spcPct val="0"/>
              </a:spcBef>
              <a:buNone/>
              <a:defRPr sz="5867" kern="1200">
                <a:solidFill>
                  <a:schemeClr val="tx1"/>
                </a:solidFill>
                <a:latin typeface="+mj-lt"/>
                <a:ea typeface="+mj-ea"/>
                <a:cs typeface="+mj-cs"/>
              </a:defRPr>
            </a:lvl1pPr>
          </a:lstStyle>
          <a:p>
            <a:r>
              <a:rPr lang="en-US" dirty="0" smtClean="0">
                <a:solidFill>
                  <a:srgbClr val="024C84"/>
                </a:solidFill>
              </a:rPr>
              <a:t>Thank You!</a:t>
            </a:r>
            <a:endParaRPr lang="en-US" dirty="0">
              <a:solidFill>
                <a:srgbClr val="024C84"/>
              </a:solidFill>
            </a:endParaRPr>
          </a:p>
        </p:txBody>
      </p:sp>
    </p:spTree>
    <p:extLst>
      <p:ext uri="{BB962C8B-B14F-4D97-AF65-F5344CB8AC3E}">
        <p14:creationId xmlns:p14="http://schemas.microsoft.com/office/powerpoint/2010/main" val="2139257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ubtitle 2"/>
          <p:cNvSpPr txBox="1">
            <a:spLocks/>
          </p:cNvSpPr>
          <p:nvPr/>
        </p:nvSpPr>
        <p:spPr>
          <a:xfrm>
            <a:off x="3124200" y="3962400"/>
            <a:ext cx="7162800" cy="1600200"/>
          </a:xfrm>
          <a:prstGeom prst="rect">
            <a:avLst/>
          </a:prstGeom>
          <a:ln>
            <a:solidFill>
              <a:schemeClr val="bg1"/>
            </a:solidFill>
          </a:ln>
        </p:spPr>
        <p:txBody>
          <a:bodyPr vert="horz" lIns="121920" tIns="60960" rIns="121920" bIns="60960" rtlCol="1">
            <a:normAutofit/>
          </a:bodyPr>
          <a:lstStyle>
            <a:lvl1pPr marL="0" indent="0" algn="ctr" defTabSz="914400" rtl="1"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1"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1"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4800" b="1" dirty="0">
                <a:solidFill>
                  <a:schemeClr val="bg1"/>
                </a:solidFill>
              </a:rPr>
              <a:t>MATLAB for Data </a:t>
            </a:r>
            <a:r>
              <a:rPr lang="en-US" sz="4800" b="1" dirty="0" smtClean="0">
                <a:solidFill>
                  <a:schemeClr val="bg1"/>
                </a:solidFill>
              </a:rPr>
              <a:t>Analytics</a:t>
            </a:r>
          </a:p>
          <a:p>
            <a:pPr algn="l"/>
            <a:r>
              <a:rPr lang="en-US" sz="3600" b="1" dirty="0" smtClean="0">
                <a:solidFill>
                  <a:schemeClr val="bg1"/>
                </a:solidFill>
                <a:effectLst>
                  <a:outerShdw blurRad="38100" dist="38100" dir="2700000" algn="tl">
                    <a:srgbClr val="000000">
                      <a:alpha val="43137"/>
                    </a:srgbClr>
                  </a:outerShdw>
                </a:effectLst>
              </a:rPr>
              <a:t>Shiran </a:t>
            </a:r>
            <a:r>
              <a:rPr lang="en-US" sz="3600" b="1" dirty="0">
                <a:solidFill>
                  <a:schemeClr val="bg1"/>
                </a:solidFill>
                <a:effectLst>
                  <a:outerShdw blurRad="38100" dist="38100" dir="2700000" algn="tl">
                    <a:srgbClr val="000000">
                      <a:alpha val="43137"/>
                    </a:srgbClr>
                  </a:outerShdw>
                </a:effectLst>
              </a:rPr>
              <a:t>Golan</a:t>
            </a:r>
            <a:endParaRPr lang="he-IL" sz="3600" b="1" dirty="0">
              <a:solidFill>
                <a:schemeClr val="bg1"/>
              </a:solidFill>
              <a:effectLst>
                <a:outerShdw blurRad="38100" dist="38100" dir="2700000" algn="tl">
                  <a:srgbClr val="000000">
                    <a:alpha val="43137"/>
                  </a:srgbClr>
                </a:outerShdw>
              </a:effectLst>
            </a:endParaRPr>
          </a:p>
          <a:p>
            <a:pPr algn="l"/>
            <a:endParaRPr lang="he-IL"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48880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37309" y="-76200"/>
            <a:ext cx="10972800" cy="1143000"/>
          </a:xfrm>
        </p:spPr>
        <p:txBody>
          <a:bodyPr>
            <a:normAutofit/>
          </a:bodyPr>
          <a:lstStyle/>
          <a:p>
            <a:r>
              <a:rPr lang="en-US" sz="4800" dirty="0" smtClean="0"/>
              <a:t>Example: Analyze </a:t>
            </a:r>
            <a:r>
              <a:rPr lang="en-US" sz="4800" dirty="0"/>
              <a:t>Storm </a:t>
            </a:r>
            <a:r>
              <a:rPr lang="en-US" sz="4800" dirty="0" smtClean="0"/>
              <a:t>Events</a:t>
            </a:r>
            <a:endParaRPr lang="he-IL" sz="4800" dirty="0"/>
          </a:p>
        </p:txBody>
      </p:sp>
      <p:pic>
        <p:nvPicPr>
          <p:cNvPr id="4098" name="Picture 2" descr="C:\Users\shirang\AppData\Local\Temp\ConnectorClipboard1317826202305204167\image149363816404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887784"/>
            <a:ext cx="3499067" cy="27887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04800" y="1076227"/>
            <a:ext cx="4114800" cy="1004877"/>
          </a:xfrm>
          <a:prstGeom prst="rect">
            <a:avLst/>
          </a:prstGeom>
        </p:spPr>
      </p:pic>
      <p:pic>
        <p:nvPicPr>
          <p:cNvPr id="5" name="Picture 4"/>
          <p:cNvPicPr>
            <a:picLocks noChangeAspect="1"/>
          </p:cNvPicPr>
          <p:nvPr/>
        </p:nvPicPr>
        <p:blipFill rotWithShape="1">
          <a:blip r:embed="rId5"/>
          <a:srcRect r="27469" b="19849"/>
          <a:stretch/>
        </p:blipFill>
        <p:spPr>
          <a:xfrm>
            <a:off x="571500" y="2378462"/>
            <a:ext cx="3581400" cy="3962400"/>
          </a:xfrm>
          <a:prstGeom prst="rect">
            <a:avLst/>
          </a:prstGeom>
        </p:spPr>
      </p:pic>
      <p:sp>
        <p:nvSpPr>
          <p:cNvPr id="6" name="Rectangle 5"/>
          <p:cNvSpPr/>
          <p:nvPr/>
        </p:nvSpPr>
        <p:spPr>
          <a:xfrm>
            <a:off x="11582400" y="10539520"/>
            <a:ext cx="7959168" cy="338554"/>
          </a:xfrm>
          <a:prstGeom prst="rect">
            <a:avLst/>
          </a:prstGeom>
        </p:spPr>
        <p:txBody>
          <a:bodyPr wrap="square">
            <a:spAutoFit/>
          </a:bodyPr>
          <a:lstStyle/>
          <a:p>
            <a:r>
              <a:rPr lang="en-US" sz="1600" dirty="0">
                <a:solidFill>
                  <a:srgbClr val="000000"/>
                </a:solidFill>
                <a:latin typeface="Helvetica" panose="020B0604020202020204" pitchFamily="34" charset="0"/>
                <a:hlinkClick r:id="rId6"/>
              </a:rPr>
              <a:t>ftp://</a:t>
            </a:r>
            <a:r>
              <a:rPr lang="en-US" sz="1600" dirty="0" smtClean="0">
                <a:solidFill>
                  <a:srgbClr val="000000"/>
                </a:solidFill>
                <a:latin typeface="Helvetica" panose="020B0604020202020204" pitchFamily="34" charset="0"/>
                <a:hlinkClick r:id="rId6"/>
              </a:rPr>
              <a:t>ftp.ncdc.noaa.gov/pub/data/swdi/stormevents/csvfiles</a:t>
            </a:r>
            <a:r>
              <a:rPr lang="en-US" sz="1600" dirty="0">
                <a:solidFill>
                  <a:srgbClr val="000000"/>
                </a:solidFill>
                <a:latin typeface="Helvetica" panose="020B0604020202020204" pitchFamily="34" charset="0"/>
                <a:hlinkClick r:id="rId6"/>
              </a:rPr>
              <a:t>/</a:t>
            </a:r>
            <a:r>
              <a:rPr lang="en-US" sz="1600" dirty="0">
                <a:solidFill>
                  <a:srgbClr val="000000"/>
                </a:solidFill>
                <a:latin typeface="Helvetica" panose="020B0604020202020204" pitchFamily="34" charset="0"/>
              </a:rPr>
              <a:t> </a:t>
            </a:r>
            <a:endParaRPr lang="en-US" sz="1600" b="0" i="0" u="none" strike="noStrike" dirty="0">
              <a:solidFill>
                <a:srgbClr val="000000"/>
              </a:solidFill>
              <a:effectLst/>
              <a:latin typeface="Helvetica" panose="020B0604020202020204" pitchFamily="34" charset="0"/>
            </a:endParaRPr>
          </a:p>
        </p:txBody>
      </p:sp>
      <p:pic>
        <p:nvPicPr>
          <p:cNvPr id="4097" name="Picture 1" descr="C:\Users\shirang\AppData\Local\Temp\ConnectorClipboard1317826202305204167\image1493638155433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71067" y="887784"/>
            <a:ext cx="3968533" cy="2718574"/>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4099" name="Picture 3" descr="C:\Users\shirang\AppData\Local\Temp\ConnectorClipboard1317826202305204167\image14936381721140.png"/>
          <p:cNvPicPr>
            <a:picLocks noChangeAspect="1" noChangeArrowheads="1"/>
          </p:cNvPicPr>
          <p:nvPr/>
        </p:nvPicPr>
        <p:blipFill rotWithShape="1">
          <a:blip r:embed="rId8">
            <a:extLst>
              <a:ext uri="{28A0092B-C50C-407E-A947-70E740481C1C}">
                <a14:useLocalDpi xmlns:a14="http://schemas.microsoft.com/office/drawing/2010/main" val="0"/>
              </a:ext>
            </a:extLst>
          </a:blip>
          <a:srcRect t="5449" b="7427"/>
          <a:stretch/>
        </p:blipFill>
        <p:spPr bwMode="auto">
          <a:xfrm>
            <a:off x="6188379" y="4267200"/>
            <a:ext cx="3657600" cy="2432566"/>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7696200" y="3620869"/>
            <a:ext cx="4343400" cy="646331"/>
          </a:xfrm>
          <a:prstGeom prst="rect">
            <a:avLst/>
          </a:prstGeom>
        </p:spPr>
        <p:txBody>
          <a:bodyPr wrap="square">
            <a:spAutoFit/>
          </a:bodyPr>
          <a:lstStyle/>
          <a:p>
            <a:pPr algn="r"/>
            <a:r>
              <a:rPr lang="en-US" dirty="0"/>
              <a:t>Visualize frequency and damage costs by type and location.</a:t>
            </a:r>
          </a:p>
        </p:txBody>
      </p:sp>
      <p:sp>
        <p:nvSpPr>
          <p:cNvPr id="8" name="Rectangle 7"/>
          <p:cNvSpPr/>
          <p:nvPr/>
        </p:nvSpPr>
        <p:spPr>
          <a:xfrm>
            <a:off x="4419600" y="3620869"/>
            <a:ext cx="3350468" cy="646331"/>
          </a:xfrm>
          <a:prstGeom prst="rect">
            <a:avLst/>
          </a:prstGeom>
        </p:spPr>
        <p:txBody>
          <a:bodyPr wrap="square">
            <a:spAutoFit/>
          </a:bodyPr>
          <a:lstStyle/>
          <a:p>
            <a:r>
              <a:rPr lang="en-US" dirty="0"/>
              <a:t>Explore the connections between weather events.</a:t>
            </a:r>
          </a:p>
        </p:txBody>
      </p:sp>
      <p:sp>
        <p:nvSpPr>
          <p:cNvPr id="9" name="Rectangle 8"/>
          <p:cNvSpPr/>
          <p:nvPr/>
        </p:nvSpPr>
        <p:spPr>
          <a:xfrm>
            <a:off x="9867900" y="4876800"/>
            <a:ext cx="2019300" cy="923330"/>
          </a:xfrm>
          <a:prstGeom prst="rect">
            <a:avLst/>
          </a:prstGeom>
        </p:spPr>
        <p:txBody>
          <a:bodyPr wrap="square">
            <a:spAutoFit/>
          </a:bodyPr>
          <a:lstStyle/>
          <a:p>
            <a:r>
              <a:rPr lang="en-US" dirty="0"/>
              <a:t>Visualize storm event information on a map.</a:t>
            </a:r>
          </a:p>
        </p:txBody>
      </p:sp>
    </p:spTree>
    <p:extLst>
      <p:ext uri="{BB962C8B-B14F-4D97-AF65-F5344CB8AC3E}">
        <p14:creationId xmlns:p14="http://schemas.microsoft.com/office/powerpoint/2010/main" val="1224929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Rounded Rectangle 77"/>
          <p:cNvSpPr>
            <a:spLocks/>
          </p:cNvSpPr>
          <p:nvPr/>
        </p:nvSpPr>
        <p:spPr>
          <a:xfrm>
            <a:off x="9250976" y="1447800"/>
            <a:ext cx="1569425" cy="1863236"/>
          </a:xfrm>
          <a:prstGeom prst="roundRect">
            <a:avLst/>
          </a:prstGeom>
          <a:solidFill>
            <a:schemeClr val="lt1"/>
          </a:solidFill>
          <a:ln w="50800">
            <a:solidFill>
              <a:srgbClr val="00B05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1"/>
          <a:lstStyle/>
          <a:p>
            <a:pPr algn="ctr"/>
            <a:r>
              <a:rPr lang="en-US" sz="2000" b="1" dirty="0"/>
              <a:t>MATLAB</a:t>
            </a:r>
          </a:p>
          <a:p>
            <a:pPr algn="ctr"/>
            <a:r>
              <a:rPr lang="en-US" sz="2000" b="1" dirty="0"/>
              <a:t>Desktop</a:t>
            </a:r>
          </a:p>
        </p:txBody>
      </p:sp>
      <p:sp>
        <p:nvSpPr>
          <p:cNvPr id="6" name="Title 5"/>
          <p:cNvSpPr>
            <a:spLocks noGrp="1"/>
          </p:cNvSpPr>
          <p:nvPr>
            <p:ph type="title"/>
          </p:nvPr>
        </p:nvSpPr>
        <p:spPr>
          <a:xfrm>
            <a:off x="609600" y="81929"/>
            <a:ext cx="10972800" cy="1143000"/>
          </a:xfrm>
        </p:spPr>
        <p:txBody>
          <a:bodyPr>
            <a:normAutofit fontScale="90000"/>
          </a:bodyPr>
          <a:lstStyle/>
          <a:p>
            <a:r>
              <a:rPr lang="en-US" dirty="0"/>
              <a:t>Deployed Analytics</a:t>
            </a:r>
            <a:br>
              <a:rPr lang="en-US" dirty="0"/>
            </a:br>
            <a:r>
              <a:rPr lang="en-US" sz="2000" b="0" i="1" dirty="0"/>
              <a:t>MATLAB  Production Server</a:t>
            </a:r>
          </a:p>
        </p:txBody>
      </p:sp>
      <p:sp>
        <p:nvSpPr>
          <p:cNvPr id="4" name="Rounded Rectangle 3"/>
          <p:cNvSpPr>
            <a:spLocks/>
          </p:cNvSpPr>
          <p:nvPr/>
        </p:nvSpPr>
        <p:spPr>
          <a:xfrm>
            <a:off x="7010404" y="1447800"/>
            <a:ext cx="1749137" cy="5181600"/>
          </a:xfrm>
          <a:prstGeom prst="roundRect">
            <a:avLst/>
          </a:prstGeom>
          <a:solidFill>
            <a:schemeClr val="lt1"/>
          </a:solidFill>
          <a:ln w="50800">
            <a:solidFill>
              <a:srgbClr val="00B05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1"/>
          <a:lstStyle/>
          <a:p>
            <a:pPr algn="ctr"/>
            <a:r>
              <a:rPr lang="en-US" sz="2000" b="1" dirty="0"/>
              <a:t>MATLAB</a:t>
            </a:r>
          </a:p>
          <a:p>
            <a:pPr algn="ctr"/>
            <a:r>
              <a:rPr lang="en-US" sz="2000" b="1" dirty="0"/>
              <a:t>Production Server</a:t>
            </a:r>
          </a:p>
        </p:txBody>
      </p:sp>
      <p:sp>
        <p:nvSpPr>
          <p:cNvPr id="5" name="Rounded Rectangle 4"/>
          <p:cNvSpPr>
            <a:spLocks/>
          </p:cNvSpPr>
          <p:nvPr/>
        </p:nvSpPr>
        <p:spPr>
          <a:xfrm>
            <a:off x="4648204" y="1447801"/>
            <a:ext cx="1755851" cy="5181600"/>
          </a:xfrm>
          <a:prstGeom prst="roundRect">
            <a:avLst/>
          </a:prstGeom>
          <a:ln w="50800">
            <a:solidFill>
              <a:srgbClr val="00B05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1"/>
          <a:lstStyle/>
          <a:p>
            <a:pPr algn="ctr"/>
            <a:r>
              <a:rPr lang="en-US" sz="2000" b="1" dirty="0"/>
              <a:t>Web</a:t>
            </a:r>
          </a:p>
          <a:p>
            <a:pPr algn="ctr"/>
            <a:r>
              <a:rPr lang="en-US" sz="2000" b="1" dirty="0"/>
              <a:t>Application Server</a:t>
            </a:r>
          </a:p>
        </p:txBody>
      </p:sp>
      <p:grpSp>
        <p:nvGrpSpPr>
          <p:cNvPr id="20" name="Group 19"/>
          <p:cNvGrpSpPr/>
          <p:nvPr/>
        </p:nvGrpSpPr>
        <p:grpSpPr>
          <a:xfrm>
            <a:off x="7123036" y="2642648"/>
            <a:ext cx="1527048" cy="1908870"/>
            <a:chOff x="6800850" y="2433098"/>
            <a:chExt cx="1527048" cy="1908870"/>
          </a:xfrm>
        </p:grpSpPr>
        <p:sp>
          <p:nvSpPr>
            <p:cNvPr id="34" name="Dev App"/>
            <p:cNvSpPr/>
            <p:nvPr/>
          </p:nvSpPr>
          <p:spPr bwMode="auto">
            <a:xfrm>
              <a:off x="6800850" y="2433098"/>
              <a:ext cx="1527048" cy="1908870"/>
            </a:xfrm>
            <a:prstGeom prst="roundRect">
              <a:avLst>
                <a:gd name="adj" fmla="val 4281"/>
              </a:avLst>
            </a:prstGeom>
            <a:solidFill>
              <a:schemeClr val="bg1"/>
            </a:solidFill>
            <a:ln w="28575"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200" dirty="0">
                  <a:latin typeface="Arial" pitchFamily="34" charset="0"/>
                  <a:cs typeface="Arial" pitchFamily="34" charset="0"/>
                </a:rPr>
                <a:t>MATLAB Production Server</a:t>
              </a:r>
            </a:p>
          </p:txBody>
        </p:sp>
        <p:grpSp>
          <p:nvGrpSpPr>
            <p:cNvPr id="84" name="Group 83"/>
            <p:cNvGrpSpPr/>
            <p:nvPr/>
          </p:nvGrpSpPr>
          <p:grpSpPr>
            <a:xfrm>
              <a:off x="6997498" y="2971800"/>
              <a:ext cx="1146377" cy="1266166"/>
              <a:chOff x="7023487" y="3087947"/>
              <a:chExt cx="1146377" cy="1266166"/>
            </a:xfrm>
          </p:grpSpPr>
          <p:grpSp>
            <p:nvGrpSpPr>
              <p:cNvPr id="35" name="Group 34"/>
              <p:cNvGrpSpPr/>
              <p:nvPr/>
            </p:nvGrpSpPr>
            <p:grpSpPr>
              <a:xfrm>
                <a:off x="7590892" y="3087947"/>
                <a:ext cx="578654" cy="209487"/>
                <a:chOff x="12648563" y="2801669"/>
                <a:chExt cx="1157307" cy="418973"/>
              </a:xfrm>
            </p:grpSpPr>
            <p:sp>
              <p:nvSpPr>
                <p:cNvPr id="54" name="Rounded Rectangle 53"/>
                <p:cNvSpPr/>
                <p:nvPr/>
              </p:nvSpPr>
              <p:spPr>
                <a:xfrm>
                  <a:off x="12648563" y="2801669"/>
                  <a:ext cx="1157307" cy="418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5" name="Picture 54" descr="L-Membrane_CMYK_Master_Smal.gif"/>
                <p:cNvPicPr>
                  <a:picLocks noChangeAspect="1"/>
                </p:cNvPicPr>
                <p:nvPr/>
              </p:nvPicPr>
              <p:blipFill>
                <a:blip r:embed="rId2" cstate="print"/>
                <a:stretch>
                  <a:fillRect/>
                </a:stretch>
              </p:blipFill>
              <p:spPr>
                <a:xfrm>
                  <a:off x="12989625" y="2819400"/>
                  <a:ext cx="444453" cy="401242"/>
                </a:xfrm>
                <a:prstGeom prst="rect">
                  <a:avLst/>
                </a:prstGeom>
              </p:spPr>
            </p:pic>
          </p:grpSp>
          <p:grpSp>
            <p:nvGrpSpPr>
              <p:cNvPr id="36" name="Group 35"/>
              <p:cNvGrpSpPr/>
              <p:nvPr/>
            </p:nvGrpSpPr>
            <p:grpSpPr>
              <a:xfrm>
                <a:off x="7591210" y="3344526"/>
                <a:ext cx="578654" cy="209487"/>
                <a:chOff x="12648563" y="2801669"/>
                <a:chExt cx="1157307" cy="418973"/>
              </a:xfrm>
            </p:grpSpPr>
            <p:sp>
              <p:nvSpPr>
                <p:cNvPr id="52" name="Rounded Rectangle 51"/>
                <p:cNvSpPr/>
                <p:nvPr/>
              </p:nvSpPr>
              <p:spPr>
                <a:xfrm>
                  <a:off x="12648563" y="2801669"/>
                  <a:ext cx="1157307" cy="418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3" name="Picture 52" descr="L-Membrane_CMYK_Master_Smal.gif"/>
                <p:cNvPicPr>
                  <a:picLocks noChangeAspect="1"/>
                </p:cNvPicPr>
                <p:nvPr/>
              </p:nvPicPr>
              <p:blipFill>
                <a:blip r:embed="rId2" cstate="print"/>
                <a:stretch>
                  <a:fillRect/>
                </a:stretch>
              </p:blipFill>
              <p:spPr>
                <a:xfrm>
                  <a:off x="12989625" y="2819400"/>
                  <a:ext cx="444453" cy="401242"/>
                </a:xfrm>
                <a:prstGeom prst="rect">
                  <a:avLst/>
                </a:prstGeom>
              </p:spPr>
            </p:pic>
          </p:grpSp>
          <p:grpSp>
            <p:nvGrpSpPr>
              <p:cNvPr id="37" name="Group 36"/>
              <p:cNvGrpSpPr/>
              <p:nvPr/>
            </p:nvGrpSpPr>
            <p:grpSpPr>
              <a:xfrm>
                <a:off x="7591210" y="3611226"/>
                <a:ext cx="578654" cy="209487"/>
                <a:chOff x="12648563" y="2801669"/>
                <a:chExt cx="1157307" cy="418973"/>
              </a:xfrm>
            </p:grpSpPr>
            <p:sp>
              <p:nvSpPr>
                <p:cNvPr id="50" name="Rounded Rectangle 49"/>
                <p:cNvSpPr/>
                <p:nvPr/>
              </p:nvSpPr>
              <p:spPr>
                <a:xfrm>
                  <a:off x="12648563" y="2801669"/>
                  <a:ext cx="1157307" cy="418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1" name="Picture 50" descr="L-Membrane_CMYK_Master_Smal.gif"/>
                <p:cNvPicPr>
                  <a:picLocks noChangeAspect="1"/>
                </p:cNvPicPr>
                <p:nvPr/>
              </p:nvPicPr>
              <p:blipFill>
                <a:blip r:embed="rId2" cstate="print"/>
                <a:stretch>
                  <a:fillRect/>
                </a:stretch>
              </p:blipFill>
              <p:spPr>
                <a:xfrm>
                  <a:off x="12989625" y="2819400"/>
                  <a:ext cx="444453" cy="401242"/>
                </a:xfrm>
                <a:prstGeom prst="rect">
                  <a:avLst/>
                </a:prstGeom>
              </p:spPr>
            </p:pic>
          </p:grpSp>
          <p:grpSp>
            <p:nvGrpSpPr>
              <p:cNvPr id="38" name="Group 37"/>
              <p:cNvGrpSpPr/>
              <p:nvPr/>
            </p:nvGrpSpPr>
            <p:grpSpPr>
              <a:xfrm>
                <a:off x="7591210" y="3877926"/>
                <a:ext cx="578654" cy="209487"/>
                <a:chOff x="12648563" y="2801669"/>
                <a:chExt cx="1157307" cy="418973"/>
              </a:xfrm>
            </p:grpSpPr>
            <p:sp>
              <p:nvSpPr>
                <p:cNvPr id="48" name="Rounded Rectangle 47"/>
                <p:cNvSpPr/>
                <p:nvPr/>
              </p:nvSpPr>
              <p:spPr>
                <a:xfrm>
                  <a:off x="12648563" y="2801669"/>
                  <a:ext cx="1157307" cy="418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9" name="Picture 48" descr="L-Membrane_CMYK_Master_Smal.gif"/>
                <p:cNvPicPr>
                  <a:picLocks noChangeAspect="1"/>
                </p:cNvPicPr>
                <p:nvPr/>
              </p:nvPicPr>
              <p:blipFill>
                <a:blip r:embed="rId2" cstate="print"/>
                <a:stretch>
                  <a:fillRect/>
                </a:stretch>
              </p:blipFill>
              <p:spPr>
                <a:xfrm>
                  <a:off x="12989625" y="2819400"/>
                  <a:ext cx="444453" cy="401242"/>
                </a:xfrm>
                <a:prstGeom prst="rect">
                  <a:avLst/>
                </a:prstGeom>
              </p:spPr>
            </p:pic>
          </p:grpSp>
          <p:grpSp>
            <p:nvGrpSpPr>
              <p:cNvPr id="39" name="Group 38"/>
              <p:cNvGrpSpPr/>
              <p:nvPr/>
            </p:nvGrpSpPr>
            <p:grpSpPr>
              <a:xfrm>
                <a:off x="7584057" y="4144626"/>
                <a:ext cx="578654" cy="209487"/>
                <a:chOff x="12648563" y="2801669"/>
                <a:chExt cx="1157307" cy="418973"/>
              </a:xfrm>
            </p:grpSpPr>
            <p:sp>
              <p:nvSpPr>
                <p:cNvPr id="46" name="Rounded Rectangle 45"/>
                <p:cNvSpPr/>
                <p:nvPr/>
              </p:nvSpPr>
              <p:spPr>
                <a:xfrm>
                  <a:off x="12648563" y="2801669"/>
                  <a:ext cx="1157307" cy="418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7" name="Picture 46" descr="L-Membrane_CMYK_Master_Smal.gif"/>
                <p:cNvPicPr>
                  <a:picLocks noChangeAspect="1"/>
                </p:cNvPicPr>
                <p:nvPr/>
              </p:nvPicPr>
              <p:blipFill>
                <a:blip r:embed="rId2" cstate="print"/>
                <a:stretch>
                  <a:fillRect/>
                </a:stretch>
              </p:blipFill>
              <p:spPr>
                <a:xfrm>
                  <a:off x="12989625" y="2819400"/>
                  <a:ext cx="444453" cy="401242"/>
                </a:xfrm>
                <a:prstGeom prst="rect">
                  <a:avLst/>
                </a:prstGeom>
              </p:spPr>
            </p:pic>
          </p:grpSp>
          <p:sp>
            <p:nvSpPr>
              <p:cNvPr id="40" name="Left-Right Arrow 39"/>
              <p:cNvSpPr/>
              <p:nvPr/>
            </p:nvSpPr>
            <p:spPr>
              <a:xfrm>
                <a:off x="7280473" y="4163612"/>
                <a:ext cx="304800" cy="1888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eft-Right Arrow 40"/>
              <p:cNvSpPr/>
              <p:nvPr/>
            </p:nvSpPr>
            <p:spPr>
              <a:xfrm>
                <a:off x="7273319" y="3102685"/>
                <a:ext cx="304800" cy="1888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Left-Right Arrow 41"/>
              <p:cNvSpPr/>
              <p:nvPr/>
            </p:nvSpPr>
            <p:spPr>
              <a:xfrm>
                <a:off x="7280473" y="3365137"/>
                <a:ext cx="304800" cy="1888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Right Arrow 42"/>
              <p:cNvSpPr/>
              <p:nvPr/>
            </p:nvSpPr>
            <p:spPr>
              <a:xfrm>
                <a:off x="7280473" y="3630212"/>
                <a:ext cx="304800" cy="1888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Right Arrow 43"/>
              <p:cNvSpPr/>
              <p:nvPr/>
            </p:nvSpPr>
            <p:spPr>
              <a:xfrm>
                <a:off x="7280473" y="3898537"/>
                <a:ext cx="304800" cy="1888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ev App"/>
              <p:cNvSpPr/>
              <p:nvPr/>
            </p:nvSpPr>
            <p:spPr bwMode="auto">
              <a:xfrm>
                <a:off x="7023487" y="3102685"/>
                <a:ext cx="228600" cy="125142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vert270" wrap="square" lIns="91440" tIns="45720" rIns="91440" bIns="45720" numCol="1" rtlCol="0" anchor="ctr" anchorCtr="0" compatLnSpc="1">
                <a:prstTxWarp prst="textNoShape">
                  <a:avLst/>
                </a:prstTxWarp>
              </a:bodyPr>
              <a:lstStyle/>
              <a:p>
                <a:pPr algn="ctr"/>
                <a:r>
                  <a:rPr lang="en-US" sz="1200" dirty="0">
                    <a:latin typeface="Arial" pitchFamily="34" charset="0"/>
                    <a:cs typeface="Arial" pitchFamily="34" charset="0"/>
                  </a:rPr>
                  <a:t>Request Broker</a:t>
                </a:r>
              </a:p>
            </p:txBody>
          </p:sp>
        </p:grpSp>
      </p:grpSp>
      <p:sp>
        <p:nvSpPr>
          <p:cNvPr id="56" name="Auto Deploy Arrow"/>
          <p:cNvSpPr>
            <a:spLocks noChangeAspect="1"/>
          </p:cNvSpPr>
          <p:nvPr/>
        </p:nvSpPr>
        <p:spPr>
          <a:xfrm>
            <a:off x="7774232" y="4629154"/>
            <a:ext cx="200168" cy="319871"/>
          </a:xfrm>
          <a:prstGeom prst="upDownArrow">
            <a:avLst/>
          </a:prstGeom>
          <a:solidFill>
            <a:schemeClr val="bg1">
              <a:lumMod val="85000"/>
            </a:schemeClr>
          </a:solidFill>
          <a:ln w="31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b="1" dirty="0">
              <a:latin typeface="Arial" pitchFamily="34" charset="0"/>
              <a:cs typeface="Arial" pitchFamily="34" charset="0"/>
            </a:endParaRPr>
          </a:p>
        </p:txBody>
      </p:sp>
      <p:grpSp>
        <p:nvGrpSpPr>
          <p:cNvPr id="2" name="Group 1"/>
          <p:cNvGrpSpPr/>
          <p:nvPr/>
        </p:nvGrpSpPr>
        <p:grpSpPr>
          <a:xfrm>
            <a:off x="7212530" y="4992313"/>
            <a:ext cx="1339256" cy="391244"/>
            <a:chOff x="6890344" y="5069755"/>
            <a:chExt cx="1339256" cy="391244"/>
          </a:xfrm>
        </p:grpSpPr>
        <p:sp>
          <p:nvSpPr>
            <p:cNvPr id="32" name="Rounded Rectangle 31"/>
            <p:cNvSpPr>
              <a:spLocks noChangeAspect="1"/>
            </p:cNvSpPr>
            <p:nvPr/>
          </p:nvSpPr>
          <p:spPr>
            <a:xfrm>
              <a:off x="6890344" y="5069755"/>
              <a:ext cx="1339256" cy="391244"/>
            </a:xfrm>
            <a:prstGeom prst="roundRect">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1000" dirty="0"/>
                <a:t>CTF</a:t>
              </a:r>
            </a:p>
          </p:txBody>
        </p:sp>
        <p:pic>
          <p:nvPicPr>
            <p:cNvPr id="57" name="Picture 56" descr="L-Membrane_CMYK_Master_Smal.gif"/>
            <p:cNvPicPr>
              <a:picLocks noChangeAspect="1"/>
            </p:cNvPicPr>
            <p:nvPr/>
          </p:nvPicPr>
          <p:blipFill>
            <a:blip r:embed="rId2" cstate="print"/>
            <a:stretch>
              <a:fillRect/>
            </a:stretch>
          </p:blipFill>
          <p:spPr>
            <a:xfrm>
              <a:off x="7997186" y="5197625"/>
              <a:ext cx="222227" cy="200621"/>
            </a:xfrm>
            <a:prstGeom prst="rect">
              <a:avLst/>
            </a:prstGeom>
          </p:spPr>
        </p:pic>
      </p:grpSp>
      <p:cxnSp>
        <p:nvCxnSpPr>
          <p:cNvPr id="58" name="Straight Arrow Connector 57"/>
          <p:cNvCxnSpPr>
            <a:cxnSpLocks noChangeAspect="1"/>
          </p:cNvCxnSpPr>
          <p:nvPr/>
        </p:nvCxnSpPr>
        <p:spPr>
          <a:xfrm flipH="1">
            <a:off x="6477005" y="5181600"/>
            <a:ext cx="457199" cy="0"/>
          </a:xfrm>
          <a:prstGeom prst="straightConnector1">
            <a:avLst/>
          </a:prstGeom>
          <a:ln w="28575">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9" name="Group 58"/>
          <p:cNvGrpSpPr>
            <a:grpSpLocks noChangeAspect="1"/>
          </p:cNvGrpSpPr>
          <p:nvPr/>
        </p:nvGrpSpPr>
        <p:grpSpPr>
          <a:xfrm>
            <a:off x="4771127" y="4912972"/>
            <a:ext cx="1524000" cy="596711"/>
            <a:chOff x="524083" y="3734384"/>
            <a:chExt cx="3047998" cy="1193421"/>
          </a:xfrm>
        </p:grpSpPr>
        <p:sp>
          <p:nvSpPr>
            <p:cNvPr id="60" name="Rounded Rectangle 59"/>
            <p:cNvSpPr/>
            <p:nvPr/>
          </p:nvSpPr>
          <p:spPr>
            <a:xfrm>
              <a:off x="524083" y="3734384"/>
              <a:ext cx="3047998" cy="1193421"/>
            </a:xfrm>
            <a:prstGeom prst="round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endParaRPr lang="en-US" sz="1000" dirty="0"/>
            </a:p>
          </p:txBody>
        </p:sp>
        <p:pic>
          <p:nvPicPr>
            <p:cNvPr id="61" name="Picture 11" descr="http://www.navigator.rs/images/java_logo%20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1616" y="3928412"/>
              <a:ext cx="432932" cy="805361"/>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Dev App"/>
          <p:cNvSpPr/>
          <p:nvPr/>
        </p:nvSpPr>
        <p:spPr bwMode="auto">
          <a:xfrm>
            <a:off x="4785564" y="2642648"/>
            <a:ext cx="1475983" cy="1826194"/>
          </a:xfrm>
          <a:prstGeom prst="roundRect">
            <a:avLst>
              <a:gd name="adj" fmla="val 4281"/>
            </a:avLst>
          </a:prstGeom>
          <a:solidFill>
            <a:schemeClr val="bg1"/>
          </a:solidFill>
          <a:ln w="28575"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200" dirty="0">
                <a:latin typeface="Arial" pitchFamily="34" charset="0"/>
                <a:cs typeface="Arial" pitchFamily="34" charset="0"/>
              </a:rPr>
              <a:t>Apache Tomcat</a:t>
            </a:r>
          </a:p>
          <a:p>
            <a:pPr algn="ctr"/>
            <a:endParaRPr lang="en-US" sz="1200" dirty="0">
              <a:latin typeface="Arial" pitchFamily="34" charset="0"/>
              <a:cs typeface="Arial" pitchFamily="34" charset="0"/>
            </a:endParaRPr>
          </a:p>
          <a:p>
            <a:pPr algn="ctr"/>
            <a:endParaRPr lang="en-US" sz="1200" dirty="0">
              <a:latin typeface="Arial" pitchFamily="34" charset="0"/>
              <a:cs typeface="Arial" pitchFamily="34" charset="0"/>
            </a:endParaRPr>
          </a:p>
          <a:p>
            <a:pPr algn="ctr"/>
            <a:endParaRPr lang="en-US" sz="1200" dirty="0">
              <a:latin typeface="Arial" pitchFamily="34" charset="0"/>
              <a:cs typeface="Arial" pitchFamily="34" charset="0"/>
            </a:endParaRPr>
          </a:p>
          <a:p>
            <a:pPr algn="ctr"/>
            <a:endParaRPr lang="en-US" sz="1200" dirty="0">
              <a:latin typeface="Arial" pitchFamily="34" charset="0"/>
              <a:cs typeface="Arial" pitchFamily="34" charset="0"/>
            </a:endParaRPr>
          </a:p>
          <a:p>
            <a:pPr algn="ctr"/>
            <a:endParaRPr lang="en-US" sz="1200" dirty="0">
              <a:latin typeface="Arial" pitchFamily="34" charset="0"/>
              <a:cs typeface="Arial" pitchFamily="34" charset="0"/>
            </a:endParaRPr>
          </a:p>
          <a:p>
            <a:pPr algn="ctr"/>
            <a:r>
              <a:rPr lang="en-US" sz="1200" dirty="0">
                <a:latin typeface="Arial" pitchFamily="34" charset="0"/>
                <a:cs typeface="Arial" pitchFamily="34" charset="0"/>
              </a:rPr>
              <a:t>Web Server/</a:t>
            </a:r>
          </a:p>
          <a:p>
            <a:pPr algn="ctr"/>
            <a:r>
              <a:rPr lang="en-US" sz="1200" dirty="0" err="1">
                <a:latin typeface="Arial" pitchFamily="34" charset="0"/>
                <a:cs typeface="Arial" pitchFamily="34" charset="0"/>
              </a:rPr>
              <a:t>Webservice</a:t>
            </a:r>
            <a:endParaRPr lang="en-US" sz="1200" dirty="0">
              <a:latin typeface="Arial" pitchFamily="34" charset="0"/>
              <a:cs typeface="Arial" pitchFamily="34" charset="0"/>
            </a:endParaRPr>
          </a:p>
        </p:txBody>
      </p:sp>
      <p:sp>
        <p:nvSpPr>
          <p:cNvPr id="68" name="Auto Deploy Arrow"/>
          <p:cNvSpPr>
            <a:spLocks noChangeAspect="1"/>
          </p:cNvSpPr>
          <p:nvPr/>
        </p:nvSpPr>
        <p:spPr>
          <a:xfrm>
            <a:off x="5409158" y="4552954"/>
            <a:ext cx="200168" cy="319871"/>
          </a:xfrm>
          <a:prstGeom prst="upDownArrow">
            <a:avLst/>
          </a:prstGeom>
          <a:solidFill>
            <a:schemeClr val="bg1">
              <a:lumMod val="85000"/>
            </a:schemeClr>
          </a:solidFill>
          <a:ln w="31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b="1" dirty="0">
              <a:latin typeface="Arial" pitchFamily="34" charset="0"/>
              <a:cs typeface="Arial" pitchFamily="34" charset="0"/>
            </a:endParaRPr>
          </a:p>
        </p:txBody>
      </p:sp>
      <p:sp>
        <p:nvSpPr>
          <p:cNvPr id="70" name="App to Database Arrow"/>
          <p:cNvSpPr>
            <a:spLocks/>
          </p:cNvSpPr>
          <p:nvPr/>
        </p:nvSpPr>
        <p:spPr>
          <a:xfrm>
            <a:off x="4038600" y="3666975"/>
            <a:ext cx="457200" cy="274320"/>
          </a:xfrm>
          <a:prstGeom prst="leftRightArrow">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3121" y="3751449"/>
            <a:ext cx="1826194" cy="165875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7800" y="2294796"/>
            <a:ext cx="2205430" cy="1633583"/>
          </a:xfrm>
          <a:prstGeom prst="rect">
            <a:avLst/>
          </a:prstGeom>
          <a:ln>
            <a:noFill/>
          </a:ln>
          <a:effectLst>
            <a:outerShdw blurRad="292100" dist="139700" dir="2700000" algn="tl" rotWithShape="0">
              <a:srgbClr val="333333">
                <a:alpha val="65000"/>
              </a:srgbClr>
            </a:outerShdw>
          </a:effectLst>
        </p:spPr>
      </p:pic>
      <p:pic>
        <p:nvPicPr>
          <p:cNvPr id="64" name="Picture 22" descr="http://blog.monitis.com/wp-content/uploads/2011/08/java_tomca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1533" y="2961272"/>
            <a:ext cx="667605" cy="66760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200" y="2447196"/>
            <a:ext cx="2205430" cy="1633583"/>
          </a:xfrm>
          <a:prstGeom prst="rect">
            <a:avLst/>
          </a:prstGeom>
          <a:ln>
            <a:noFill/>
          </a:ln>
          <a:effectLst>
            <a:outerShdw blurRad="292100" dist="139700" dir="2700000" algn="tl" rotWithShape="0">
              <a:srgbClr val="333333">
                <a:alpha val="65000"/>
              </a:srgbClr>
            </a:outerShdw>
          </a:effectLst>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2600" y="2599596"/>
            <a:ext cx="2205430" cy="1633583"/>
          </a:xfrm>
          <a:prstGeom prst="rect">
            <a:avLst/>
          </a:prstGeom>
          <a:ln>
            <a:noFill/>
          </a:ln>
          <a:effectLst>
            <a:outerShdw blurRad="292100" dist="139700" dir="2700000" algn="tl" rotWithShape="0">
              <a:srgbClr val="333333">
                <a:alpha val="65000"/>
              </a:srgbClr>
            </a:outerShdw>
          </a:effectLst>
        </p:spPr>
      </p:pic>
      <p:sp>
        <p:nvSpPr>
          <p:cNvPr id="62" name="Rounded Rectangle 61"/>
          <p:cNvSpPr>
            <a:spLocks/>
          </p:cNvSpPr>
          <p:nvPr/>
        </p:nvSpPr>
        <p:spPr>
          <a:xfrm>
            <a:off x="9491504" y="4824586"/>
            <a:ext cx="1182979" cy="711724"/>
          </a:xfrm>
          <a:prstGeom prst="roundRect">
            <a:avLst/>
          </a:prstGeom>
          <a:solidFill>
            <a:schemeClr val="lt1"/>
          </a:solidFill>
          <a:ln w="19050">
            <a:solidFill>
              <a:srgbClr val="00B05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1"/>
          <a:lstStyle/>
          <a:p>
            <a:pPr algn="ctr"/>
            <a:r>
              <a:rPr lang="en-US" sz="1600" dirty="0"/>
              <a:t>Weather Data</a:t>
            </a:r>
            <a:endParaRPr lang="en-US" sz="1400" dirty="0"/>
          </a:p>
        </p:txBody>
      </p:sp>
      <p:sp>
        <p:nvSpPr>
          <p:cNvPr id="63" name="Rounded Rectangle 62"/>
          <p:cNvSpPr>
            <a:spLocks/>
          </p:cNvSpPr>
          <p:nvPr/>
        </p:nvSpPr>
        <p:spPr>
          <a:xfrm>
            <a:off x="9491504" y="5841476"/>
            <a:ext cx="1182979" cy="711724"/>
          </a:xfrm>
          <a:prstGeom prst="roundRect">
            <a:avLst/>
          </a:prstGeom>
          <a:solidFill>
            <a:schemeClr val="lt1"/>
          </a:solidFill>
          <a:ln w="19050">
            <a:solidFill>
              <a:srgbClr val="00B05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1"/>
          <a:lstStyle/>
          <a:p>
            <a:pPr algn="ctr"/>
            <a:r>
              <a:rPr lang="en-US" sz="1600" dirty="0"/>
              <a:t>Energy Data</a:t>
            </a:r>
            <a:endParaRPr lang="en-US" sz="1400" dirty="0"/>
          </a:p>
        </p:txBody>
      </p:sp>
      <p:sp>
        <p:nvSpPr>
          <p:cNvPr id="65" name="Rounded Rectangle 64"/>
          <p:cNvSpPr>
            <a:spLocks/>
          </p:cNvSpPr>
          <p:nvPr/>
        </p:nvSpPr>
        <p:spPr>
          <a:xfrm>
            <a:off x="9491504" y="3827852"/>
            <a:ext cx="1182979" cy="711724"/>
          </a:xfrm>
          <a:prstGeom prst="roundRect">
            <a:avLst/>
          </a:prstGeom>
          <a:solidFill>
            <a:schemeClr val="lt1"/>
          </a:solidFill>
          <a:ln w="19050">
            <a:solidFill>
              <a:srgbClr val="00B05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1"/>
          <a:lstStyle/>
          <a:p>
            <a:pPr algn="ctr"/>
            <a:r>
              <a:rPr lang="en-US" sz="1600" dirty="0"/>
              <a:t>Predictive Models</a:t>
            </a:r>
            <a:endParaRPr lang="en-US" sz="1400" dirty="0"/>
          </a:p>
        </p:txBody>
      </p:sp>
      <p:sp>
        <p:nvSpPr>
          <p:cNvPr id="67" name="Rounded Rectangle 66"/>
          <p:cNvSpPr>
            <a:spLocks/>
          </p:cNvSpPr>
          <p:nvPr/>
        </p:nvSpPr>
        <p:spPr>
          <a:xfrm>
            <a:off x="9448576" y="2362200"/>
            <a:ext cx="1225907" cy="711724"/>
          </a:xfrm>
          <a:prstGeom prst="roundRect">
            <a:avLst/>
          </a:prstGeom>
          <a:solidFill>
            <a:schemeClr val="lt1"/>
          </a:solidFill>
          <a:ln w="19050">
            <a:solidFill>
              <a:srgbClr val="00B05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1"/>
          <a:lstStyle/>
          <a:p>
            <a:pPr algn="ctr"/>
            <a:r>
              <a:rPr lang="en-US" sz="1600" dirty="0"/>
              <a:t>Train in MATLAB</a:t>
            </a:r>
            <a:endParaRPr lang="en-US" sz="1400" dirty="0"/>
          </a:p>
        </p:txBody>
      </p:sp>
      <p:sp>
        <p:nvSpPr>
          <p:cNvPr id="72" name="App to Database Arrow"/>
          <p:cNvSpPr>
            <a:spLocks/>
          </p:cNvSpPr>
          <p:nvPr/>
        </p:nvSpPr>
        <p:spPr>
          <a:xfrm rot="5400000">
            <a:off x="9678635" y="3341117"/>
            <a:ext cx="753928" cy="219544"/>
          </a:xfrm>
          <a:prstGeom prst="leftRightArrow">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cxnSp>
        <p:nvCxnSpPr>
          <p:cNvPr id="7" name="Straight Arrow Connector 6"/>
          <p:cNvCxnSpPr>
            <a:stCxn id="32" idx="3"/>
            <a:endCxn id="65" idx="1"/>
          </p:cNvCxnSpPr>
          <p:nvPr/>
        </p:nvCxnSpPr>
        <p:spPr>
          <a:xfrm flipV="1">
            <a:off x="8551787" y="4183715"/>
            <a:ext cx="939717" cy="1004221"/>
          </a:xfrm>
          <a:prstGeom prst="straightConnector1">
            <a:avLst/>
          </a:prstGeom>
          <a:ln w="25400" cap="flat">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32" idx="3"/>
            <a:endCxn id="62" idx="1"/>
          </p:cNvCxnSpPr>
          <p:nvPr/>
        </p:nvCxnSpPr>
        <p:spPr>
          <a:xfrm flipV="1">
            <a:off x="8551787" y="5180449"/>
            <a:ext cx="939717" cy="7487"/>
          </a:xfrm>
          <a:prstGeom prst="straightConnector1">
            <a:avLst/>
          </a:prstGeom>
          <a:ln w="25400" cap="flat">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3"/>
            <a:endCxn id="63" idx="1"/>
          </p:cNvCxnSpPr>
          <p:nvPr/>
        </p:nvCxnSpPr>
        <p:spPr>
          <a:xfrm>
            <a:off x="8551787" y="5187936"/>
            <a:ext cx="939717" cy="1009403"/>
          </a:xfrm>
          <a:prstGeom prst="straightConnector1">
            <a:avLst/>
          </a:prstGeom>
          <a:ln w="25400" cap="flat">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355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500"/>
                                        <p:tgtEl>
                                          <p:spTgt spid="65"/>
                                        </p:tgtEl>
                                      </p:cBhvr>
                                    </p:animEffect>
                                  </p:childTnLst>
                                </p:cTn>
                              </p:par>
                              <p:par>
                                <p:cTn id="51" presetID="10"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par>
                                <p:cTn id="54" presetID="10" presetClass="entr" presetSubtype="0" fill="hold" nodeType="with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500"/>
                                        <p:tgtEl>
                                          <p:spTgt spid="73"/>
                                        </p:tgtEl>
                                      </p:cBhvr>
                                    </p:animEffect>
                                  </p:childTnLst>
                                </p:cTn>
                              </p:par>
                              <p:par>
                                <p:cTn id="57" presetID="10"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 grpId="0" animBg="1"/>
      <p:bldP spid="5" grpId="0" animBg="1"/>
      <p:bldP spid="56" grpId="0" animBg="1"/>
      <p:bldP spid="66" grpId="0" animBg="1"/>
      <p:bldP spid="68" grpId="0" animBg="1"/>
      <p:bldP spid="70" grpId="0" animBg="1"/>
      <p:bldP spid="62" grpId="0" animBg="1"/>
      <p:bldP spid="63" grpId="0" animBg="1"/>
      <p:bldP spid="65" grpId="0" animBg="1"/>
      <p:bldP spid="67" grpId="0" animBg="1"/>
      <p:bldP spid="7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0972800" cy="1143000"/>
          </a:xfrm>
        </p:spPr>
        <p:txBody>
          <a:bodyPr/>
          <a:lstStyle/>
          <a:p>
            <a:r>
              <a:rPr lang="en-US" dirty="0"/>
              <a:t>MathWorks Services</a:t>
            </a:r>
          </a:p>
        </p:txBody>
      </p:sp>
      <p:sp>
        <p:nvSpPr>
          <p:cNvPr id="3" name="Content Placeholder 2"/>
          <p:cNvSpPr>
            <a:spLocks noGrp="1"/>
          </p:cNvSpPr>
          <p:nvPr>
            <p:ph idx="1"/>
          </p:nvPr>
        </p:nvSpPr>
        <p:spPr/>
        <p:txBody>
          <a:bodyPr>
            <a:normAutofit fontScale="77500" lnSpcReduction="20000"/>
          </a:bodyPr>
          <a:lstStyle/>
          <a:p>
            <a:r>
              <a:rPr lang="en-US" sz="2800" dirty="0"/>
              <a:t>Consulting</a:t>
            </a:r>
          </a:p>
          <a:p>
            <a:pPr lvl="1"/>
            <a:r>
              <a:rPr lang="en-US" dirty="0"/>
              <a:t>Integration</a:t>
            </a:r>
          </a:p>
          <a:p>
            <a:pPr lvl="1"/>
            <a:r>
              <a:rPr lang="en-US" dirty="0"/>
              <a:t>Data analysis/visualization</a:t>
            </a:r>
          </a:p>
          <a:p>
            <a:pPr lvl="1"/>
            <a:r>
              <a:rPr lang="en-US" dirty="0"/>
              <a:t>Unify workflows, models, data</a:t>
            </a:r>
          </a:p>
          <a:p>
            <a:pPr lvl="1"/>
            <a:endParaRPr lang="en-US" dirty="0"/>
          </a:p>
          <a:p>
            <a:pPr lvl="1"/>
            <a:endParaRPr lang="en-US" dirty="0"/>
          </a:p>
          <a:p>
            <a:r>
              <a:rPr lang="en-US" dirty="0"/>
              <a:t>Training</a:t>
            </a:r>
          </a:p>
          <a:p>
            <a:pPr lvl="1"/>
            <a:r>
              <a:rPr lang="en-US" dirty="0"/>
              <a:t>Classroom, online, on-site</a:t>
            </a:r>
          </a:p>
          <a:p>
            <a:pPr lvl="1"/>
            <a:r>
              <a:rPr lang="en-US" dirty="0"/>
              <a:t>Data Processing, Visualization, Deployment, Parallel Computing</a:t>
            </a:r>
          </a:p>
          <a:p>
            <a:endParaRPr lang="en-US" sz="2800" dirty="0"/>
          </a:p>
          <a:p>
            <a:endParaRPr lang="en-US" sz="2800" dirty="0"/>
          </a:p>
        </p:txBody>
      </p:sp>
      <p:pic>
        <p:nvPicPr>
          <p:cNvPr id="6" name="Picture 5"/>
          <p:cNvPicPr>
            <a:picLocks noChangeAspect="1"/>
          </p:cNvPicPr>
          <p:nvPr/>
        </p:nvPicPr>
        <p:blipFill>
          <a:blip r:embed="rId3"/>
          <a:stretch>
            <a:fillRect/>
          </a:stretch>
        </p:blipFill>
        <p:spPr>
          <a:xfrm>
            <a:off x="1363468" y="1302907"/>
            <a:ext cx="3061462" cy="2880588"/>
          </a:xfrm>
          <a:prstGeom prst="rect">
            <a:avLst/>
          </a:prstGeom>
          <a:ln>
            <a:noFill/>
          </a:ln>
          <a:effectLst/>
        </p:spPr>
      </p:pic>
      <p:sp>
        <p:nvSpPr>
          <p:cNvPr id="4" name="Rectangle 3"/>
          <p:cNvSpPr/>
          <p:nvPr/>
        </p:nvSpPr>
        <p:spPr>
          <a:xfrm>
            <a:off x="6400800" y="3463072"/>
            <a:ext cx="4971489" cy="400110"/>
          </a:xfrm>
          <a:prstGeom prst="rect">
            <a:avLst/>
          </a:prstGeom>
        </p:spPr>
        <p:txBody>
          <a:bodyPr wrap="none">
            <a:spAutoFit/>
          </a:bodyPr>
          <a:lstStyle/>
          <a:p>
            <a:r>
              <a:rPr lang="en-US" sz="2000" dirty="0">
                <a:hlinkClick r:id="rId4"/>
              </a:rPr>
              <a:t>www.mathworks.com/services/consulting/</a:t>
            </a:r>
            <a:r>
              <a:rPr lang="en-US" sz="2000" dirty="0"/>
              <a:t> </a:t>
            </a:r>
          </a:p>
        </p:txBody>
      </p:sp>
      <p:pic>
        <p:nvPicPr>
          <p:cNvPr id="4098" name="Picture 2" descr="http://www.mathworks.com/images/nextgen/supporting/products/consulting/proven-solutions/businesscritical_l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9747" y="2743201"/>
            <a:ext cx="3290062" cy="21056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60529" y="5378510"/>
            <a:ext cx="4657301" cy="400110"/>
          </a:xfrm>
          <a:prstGeom prst="rect">
            <a:avLst/>
          </a:prstGeom>
        </p:spPr>
        <p:txBody>
          <a:bodyPr wrap="none">
            <a:spAutoFit/>
          </a:bodyPr>
          <a:lstStyle/>
          <a:p>
            <a:r>
              <a:rPr lang="en-US" sz="2000" dirty="0">
                <a:hlinkClick r:id="rId6"/>
              </a:rPr>
              <a:t>www.mathworks.com/services/training/</a:t>
            </a:r>
            <a:r>
              <a:rPr lang="en-US" sz="2000" dirty="0"/>
              <a:t> </a:t>
            </a:r>
          </a:p>
        </p:txBody>
      </p:sp>
    </p:spTree>
    <p:extLst>
      <p:ext uri="{BB962C8B-B14F-4D97-AF65-F5344CB8AC3E}">
        <p14:creationId xmlns:p14="http://schemas.microsoft.com/office/powerpoint/2010/main" val="171758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295400"/>
            <a:ext cx="9601200" cy="1828800"/>
          </a:xfrm>
        </p:spPr>
        <p:txBody>
          <a:bodyPr/>
          <a:lstStyle/>
          <a:p>
            <a:r>
              <a:rPr lang="en-US" b="1" dirty="0">
                <a:solidFill>
                  <a:srgbClr val="024C84"/>
                </a:solidFill>
              </a:rPr>
              <a:t>MATLAB for Data Analytics</a:t>
            </a:r>
          </a:p>
        </p:txBody>
      </p:sp>
      <p:sp>
        <p:nvSpPr>
          <p:cNvPr id="4" name="Subtitle 3"/>
          <p:cNvSpPr>
            <a:spLocks noGrp="1"/>
          </p:cNvSpPr>
          <p:nvPr>
            <p:ph type="subTitle" idx="1"/>
          </p:nvPr>
        </p:nvSpPr>
        <p:spPr>
          <a:xfrm>
            <a:off x="1752600" y="3352800"/>
            <a:ext cx="8534400" cy="1752600"/>
          </a:xfrm>
        </p:spPr>
        <p:txBody>
          <a:bodyPr>
            <a:normAutofit fontScale="92500" lnSpcReduction="20000"/>
          </a:bodyPr>
          <a:lstStyle/>
          <a:p>
            <a:r>
              <a:rPr lang="en-US" sz="4000" dirty="0" smtClean="0">
                <a:solidFill>
                  <a:srgbClr val="024C84"/>
                </a:solidFill>
              </a:rPr>
              <a:t>Shiran Golan</a:t>
            </a:r>
          </a:p>
          <a:p>
            <a:r>
              <a:rPr lang="en-US" sz="4000" dirty="0" smtClean="0">
                <a:solidFill>
                  <a:srgbClr val="024C84"/>
                </a:solidFill>
              </a:rPr>
              <a:t>Application Engineer</a:t>
            </a:r>
          </a:p>
          <a:p>
            <a:r>
              <a:rPr lang="en-US" sz="4000" dirty="0" smtClean="0">
                <a:solidFill>
                  <a:srgbClr val="024C84"/>
                </a:solidFill>
              </a:rPr>
              <a:t>shirang@systematics.co.il</a:t>
            </a:r>
          </a:p>
          <a:p>
            <a:endParaRPr lang="he-IL" dirty="0"/>
          </a:p>
        </p:txBody>
      </p:sp>
    </p:spTree>
    <p:extLst>
      <p:ext uri="{BB962C8B-B14F-4D97-AF65-F5344CB8AC3E}">
        <p14:creationId xmlns:p14="http://schemas.microsoft.com/office/powerpoint/2010/main" val="12793804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799" y="-25424"/>
            <a:ext cx="9577933" cy="1143000"/>
          </a:xfrm>
        </p:spPr>
        <p:txBody>
          <a:bodyPr/>
          <a:lstStyle/>
          <a:p>
            <a:pPr algn="l"/>
            <a:r>
              <a:rPr lang="en-US" dirty="0" smtClean="0">
                <a:solidFill>
                  <a:schemeClr val="tx1">
                    <a:lumMod val="75000"/>
                    <a:lumOff val="25000"/>
                  </a:schemeClr>
                </a:solidFill>
              </a:rPr>
              <a:t>Outline</a:t>
            </a:r>
            <a:endParaRPr lang="he-IL" dirty="0">
              <a:solidFill>
                <a:schemeClr val="tx1">
                  <a:lumMod val="75000"/>
                  <a:lumOff val="25000"/>
                </a:schemeClr>
              </a:solidFill>
            </a:endParaRPr>
          </a:p>
        </p:txBody>
      </p:sp>
      <p:sp>
        <p:nvSpPr>
          <p:cNvPr id="3" name="Content Placeholder 2"/>
          <p:cNvSpPr>
            <a:spLocks noGrp="1"/>
          </p:cNvSpPr>
          <p:nvPr>
            <p:ph idx="1"/>
          </p:nvPr>
        </p:nvSpPr>
        <p:spPr/>
        <p:txBody>
          <a:bodyPr/>
          <a:lstStyle/>
          <a:p>
            <a:pPr algn="l" rtl="0">
              <a:lnSpc>
                <a:spcPct val="150000"/>
              </a:lnSpc>
            </a:pPr>
            <a:r>
              <a:rPr lang="en-US" sz="3200" dirty="0">
                <a:solidFill>
                  <a:schemeClr val="tx1">
                    <a:lumMod val="75000"/>
                    <a:lumOff val="25000"/>
                  </a:schemeClr>
                </a:solidFill>
                <a:latin typeface="+mj-lt"/>
                <a:ea typeface="+mj-ea"/>
              </a:rPr>
              <a:t>Data Analytics Overview</a:t>
            </a:r>
          </a:p>
          <a:p>
            <a:pPr algn="l" rtl="0">
              <a:lnSpc>
                <a:spcPct val="150000"/>
              </a:lnSpc>
            </a:pPr>
            <a:r>
              <a:rPr lang="en-US" sz="3200" dirty="0" smtClean="0">
                <a:solidFill>
                  <a:schemeClr val="tx1">
                    <a:lumMod val="75000"/>
                    <a:lumOff val="25000"/>
                  </a:schemeClr>
                </a:solidFill>
                <a:latin typeface="+mj-lt"/>
                <a:ea typeface="+mj-ea"/>
              </a:rPr>
              <a:t>Data </a:t>
            </a:r>
            <a:r>
              <a:rPr lang="en-US" sz="3200" dirty="0">
                <a:solidFill>
                  <a:schemeClr val="tx1">
                    <a:lumMod val="75000"/>
                    <a:lumOff val="25000"/>
                  </a:schemeClr>
                </a:solidFill>
                <a:latin typeface="+mj-lt"/>
                <a:ea typeface="+mj-ea"/>
              </a:rPr>
              <a:t>Analytics Workflow</a:t>
            </a:r>
          </a:p>
          <a:p>
            <a:pPr algn="l" rtl="0">
              <a:lnSpc>
                <a:spcPct val="150000"/>
              </a:lnSpc>
            </a:pPr>
            <a:r>
              <a:rPr lang="en-US" sz="3200" dirty="0">
                <a:solidFill>
                  <a:schemeClr val="tx1">
                    <a:lumMod val="75000"/>
                    <a:lumOff val="25000"/>
                  </a:schemeClr>
                </a:solidFill>
                <a:latin typeface="+mj-lt"/>
                <a:ea typeface="+mj-ea"/>
              </a:rPr>
              <a:t>Example: Analyze Storm Events</a:t>
            </a:r>
          </a:p>
          <a:p>
            <a:pPr algn="l" rtl="0">
              <a:lnSpc>
                <a:spcPct val="150000"/>
              </a:lnSpc>
            </a:pPr>
            <a:r>
              <a:rPr lang="en-US" sz="3200" dirty="0" smtClean="0">
                <a:solidFill>
                  <a:schemeClr val="tx1">
                    <a:lumMod val="75000"/>
                    <a:lumOff val="25000"/>
                  </a:schemeClr>
                </a:solidFill>
                <a:latin typeface="+mj-lt"/>
                <a:ea typeface="+mj-ea"/>
              </a:rPr>
              <a:t>Key </a:t>
            </a:r>
            <a:r>
              <a:rPr lang="en-US" sz="3200" dirty="0">
                <a:solidFill>
                  <a:schemeClr val="tx1">
                    <a:lumMod val="75000"/>
                    <a:lumOff val="25000"/>
                  </a:schemeClr>
                </a:solidFill>
                <a:latin typeface="+mj-lt"/>
                <a:ea typeface="+mj-ea"/>
              </a:rPr>
              <a:t>Takeaways</a:t>
            </a:r>
          </a:p>
          <a:p>
            <a:pPr marL="0" indent="0" algn="l">
              <a:lnSpc>
                <a:spcPct val="150000"/>
              </a:lnSpc>
              <a:buNone/>
            </a:pPr>
            <a:endParaRPr lang="he-IL" dirty="0">
              <a:solidFill>
                <a:schemeClr val="tx1">
                  <a:lumMod val="75000"/>
                  <a:lumOff val="25000"/>
                </a:schemeClr>
              </a:solidFill>
            </a:endParaRPr>
          </a:p>
        </p:txBody>
      </p:sp>
    </p:spTree>
    <p:extLst>
      <p:ext uri="{BB962C8B-B14F-4D97-AF65-F5344CB8AC3E}">
        <p14:creationId xmlns:p14="http://schemas.microsoft.com/office/powerpoint/2010/main" val="218726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209490"/>
            <a:ext cx="12192000" cy="6648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20" name="Group 19"/>
          <p:cNvGrpSpPr/>
          <p:nvPr/>
        </p:nvGrpSpPr>
        <p:grpSpPr>
          <a:xfrm>
            <a:off x="5467992" y="209490"/>
            <a:ext cx="1987665" cy="2000310"/>
            <a:chOff x="3348512" y="764398"/>
            <a:chExt cx="1987665" cy="2000310"/>
          </a:xfrm>
        </p:grpSpPr>
        <p:sp>
          <p:nvSpPr>
            <p:cNvPr id="7" name="TextBox 6"/>
            <p:cNvSpPr txBox="1"/>
            <p:nvPr/>
          </p:nvSpPr>
          <p:spPr>
            <a:xfrm>
              <a:off x="3468673" y="764398"/>
              <a:ext cx="1667444" cy="400110"/>
            </a:xfrm>
            <a:prstGeom prst="rect">
              <a:avLst/>
            </a:prstGeom>
            <a:solidFill>
              <a:schemeClr val="bg1"/>
            </a:solidFill>
          </p:spPr>
          <p:txBody>
            <a:bodyPr wrap="none" rtlCol="0">
              <a:spAutoFit/>
            </a:bodyPr>
            <a:lstStyle/>
            <a:p>
              <a:r>
                <a:rPr lang="en-US" sz="2000" b="1" dirty="0">
                  <a:latin typeface="Arial" pitchFamily="34" charset="0"/>
                  <a:cs typeface="Arial" pitchFamily="34" charset="0"/>
                </a:rPr>
                <a:t>Aeronautics</a:t>
              </a:r>
            </a:p>
          </p:txBody>
        </p:sp>
        <p:pic>
          <p:nvPicPr>
            <p:cNvPr id="6" name="Picture 5"/>
            <p:cNvPicPr>
              <a:picLocks noChangeAspect="1"/>
            </p:cNvPicPr>
            <p:nvPr/>
          </p:nvPicPr>
          <p:blipFill>
            <a:blip r:embed="rId3"/>
            <a:stretch>
              <a:fillRect/>
            </a:stretch>
          </p:blipFill>
          <p:spPr>
            <a:xfrm>
              <a:off x="3348512" y="905432"/>
              <a:ext cx="1987665" cy="1859276"/>
            </a:xfrm>
            <a:prstGeom prst="rect">
              <a:avLst/>
            </a:prstGeom>
          </p:spPr>
        </p:pic>
      </p:grpSp>
      <p:grpSp>
        <p:nvGrpSpPr>
          <p:cNvPr id="75" name="Group 74"/>
          <p:cNvGrpSpPr/>
          <p:nvPr/>
        </p:nvGrpSpPr>
        <p:grpSpPr>
          <a:xfrm>
            <a:off x="4934172" y="5503804"/>
            <a:ext cx="2164375" cy="1261643"/>
            <a:chOff x="6620920" y="1533944"/>
            <a:chExt cx="2164375" cy="1261643"/>
          </a:xfrm>
        </p:grpSpPr>
        <p:pic>
          <p:nvPicPr>
            <p:cNvPr id="76" name="Picture 75"/>
            <p:cNvPicPr>
              <a:picLocks noChangeAspect="1"/>
            </p:cNvPicPr>
            <p:nvPr/>
          </p:nvPicPr>
          <p:blipFill>
            <a:blip r:embed="rId4"/>
            <a:stretch>
              <a:fillRect/>
            </a:stretch>
          </p:blipFill>
          <p:spPr>
            <a:xfrm>
              <a:off x="6705600" y="1905000"/>
              <a:ext cx="1911793" cy="890587"/>
            </a:xfrm>
            <a:prstGeom prst="rect">
              <a:avLst/>
            </a:prstGeom>
          </p:spPr>
        </p:pic>
        <p:sp>
          <p:nvSpPr>
            <p:cNvPr id="77" name="TextBox 76"/>
            <p:cNvSpPr txBox="1"/>
            <p:nvPr/>
          </p:nvSpPr>
          <p:spPr>
            <a:xfrm>
              <a:off x="6620920" y="1533944"/>
              <a:ext cx="2164375" cy="400110"/>
            </a:xfrm>
            <a:prstGeom prst="rect">
              <a:avLst/>
            </a:prstGeom>
            <a:solidFill>
              <a:schemeClr val="bg1"/>
            </a:solidFill>
          </p:spPr>
          <p:txBody>
            <a:bodyPr wrap="none" rtlCol="0">
              <a:spAutoFit/>
            </a:bodyPr>
            <a:lstStyle/>
            <a:p>
              <a:pPr algn="ctr"/>
              <a:r>
                <a:rPr lang="en-US" sz="2000" b="1" dirty="0">
                  <a:latin typeface="Arial" pitchFamily="34" charset="0"/>
                  <a:cs typeface="Arial" pitchFamily="34" charset="0"/>
                </a:rPr>
                <a:t>Medical Devices</a:t>
              </a:r>
            </a:p>
          </p:txBody>
        </p:sp>
      </p:grpSp>
      <p:grpSp>
        <p:nvGrpSpPr>
          <p:cNvPr id="18" name="Group 17"/>
          <p:cNvGrpSpPr/>
          <p:nvPr/>
        </p:nvGrpSpPr>
        <p:grpSpPr>
          <a:xfrm>
            <a:off x="533400" y="1752600"/>
            <a:ext cx="2286000" cy="1552575"/>
            <a:chOff x="152400" y="2590800"/>
            <a:chExt cx="2733675" cy="1704975"/>
          </a:xfrm>
        </p:grpSpPr>
        <p:sp>
          <p:nvSpPr>
            <p:cNvPr id="8" name="TextBox 7"/>
            <p:cNvSpPr txBox="1"/>
            <p:nvPr/>
          </p:nvSpPr>
          <p:spPr>
            <a:xfrm>
              <a:off x="522844" y="2590800"/>
              <a:ext cx="1990151" cy="777372"/>
            </a:xfrm>
            <a:prstGeom prst="rect">
              <a:avLst/>
            </a:prstGeom>
            <a:noFill/>
          </p:spPr>
          <p:txBody>
            <a:bodyPr wrap="none" rtlCol="0">
              <a:spAutoFit/>
            </a:bodyPr>
            <a:lstStyle/>
            <a:p>
              <a:pPr algn="ctr"/>
              <a:r>
                <a:rPr lang="en-US" sz="2000" b="1" dirty="0">
                  <a:latin typeface="Arial" pitchFamily="34" charset="0"/>
                  <a:cs typeface="Arial" pitchFamily="34" charset="0"/>
                </a:rPr>
                <a:t>Off-highway</a:t>
              </a:r>
            </a:p>
            <a:p>
              <a:pPr algn="ctr"/>
              <a:r>
                <a:rPr lang="en-US" sz="2000" b="1" dirty="0">
                  <a:latin typeface="Arial" pitchFamily="34" charset="0"/>
                  <a:cs typeface="Arial" pitchFamily="34" charset="0"/>
                </a:rPr>
                <a:t>vehicles</a:t>
              </a:r>
            </a:p>
          </p:txBody>
        </p:sp>
        <p:pic>
          <p:nvPicPr>
            <p:cNvPr id="13" name="Picture 12"/>
            <p:cNvPicPr>
              <a:picLocks noChangeAspect="1"/>
            </p:cNvPicPr>
            <p:nvPr/>
          </p:nvPicPr>
          <p:blipFill>
            <a:blip r:embed="rId5"/>
            <a:stretch>
              <a:fillRect/>
            </a:stretch>
          </p:blipFill>
          <p:spPr>
            <a:xfrm>
              <a:off x="152400" y="3352800"/>
              <a:ext cx="2733675" cy="942975"/>
            </a:xfrm>
            <a:prstGeom prst="rect">
              <a:avLst/>
            </a:prstGeom>
          </p:spPr>
        </p:pic>
      </p:grpSp>
      <p:grpSp>
        <p:nvGrpSpPr>
          <p:cNvPr id="19" name="Group 18"/>
          <p:cNvGrpSpPr/>
          <p:nvPr/>
        </p:nvGrpSpPr>
        <p:grpSpPr>
          <a:xfrm>
            <a:off x="3581400" y="228600"/>
            <a:ext cx="1676400" cy="1275248"/>
            <a:chOff x="3886200" y="2514600"/>
            <a:chExt cx="1752600" cy="1427648"/>
          </a:xfrm>
        </p:grpSpPr>
        <p:sp>
          <p:nvSpPr>
            <p:cNvPr id="12" name="TextBox 11"/>
            <p:cNvSpPr txBox="1"/>
            <p:nvPr/>
          </p:nvSpPr>
          <p:spPr>
            <a:xfrm>
              <a:off x="3962400" y="2514600"/>
              <a:ext cx="1667823" cy="447926"/>
            </a:xfrm>
            <a:prstGeom prst="rect">
              <a:avLst/>
            </a:prstGeom>
            <a:noFill/>
          </p:spPr>
          <p:txBody>
            <a:bodyPr wrap="none" rtlCol="0">
              <a:spAutoFit/>
            </a:bodyPr>
            <a:lstStyle/>
            <a:p>
              <a:r>
                <a:rPr lang="en-US" sz="2000" b="1" dirty="0">
                  <a:latin typeface="Arial" pitchFamily="34" charset="0"/>
                  <a:cs typeface="Arial" pitchFamily="34" charset="0"/>
                </a:rPr>
                <a:t>Automotive</a:t>
              </a:r>
            </a:p>
          </p:txBody>
        </p:sp>
        <p:pic>
          <p:nvPicPr>
            <p:cNvPr id="14" name="Picture 13"/>
            <p:cNvPicPr>
              <a:picLocks noChangeAspect="1"/>
            </p:cNvPicPr>
            <p:nvPr/>
          </p:nvPicPr>
          <p:blipFill>
            <a:blip r:embed="rId6"/>
            <a:stretch>
              <a:fillRect/>
            </a:stretch>
          </p:blipFill>
          <p:spPr>
            <a:xfrm>
              <a:off x="3886200" y="2971800"/>
              <a:ext cx="1752600" cy="970448"/>
            </a:xfrm>
            <a:prstGeom prst="rect">
              <a:avLst/>
            </a:prstGeom>
          </p:spPr>
        </p:pic>
      </p:grpSp>
      <p:grpSp>
        <p:nvGrpSpPr>
          <p:cNvPr id="21" name="Group 20"/>
          <p:cNvGrpSpPr/>
          <p:nvPr/>
        </p:nvGrpSpPr>
        <p:grpSpPr>
          <a:xfrm>
            <a:off x="1067873" y="4953000"/>
            <a:ext cx="1827727" cy="1413481"/>
            <a:chOff x="4039672" y="5105400"/>
            <a:chExt cx="1827727" cy="1413481"/>
          </a:xfrm>
        </p:grpSpPr>
        <p:pic>
          <p:nvPicPr>
            <p:cNvPr id="15" name="Picture 14"/>
            <p:cNvPicPr>
              <a:picLocks noChangeAspect="1"/>
            </p:cNvPicPr>
            <p:nvPr/>
          </p:nvPicPr>
          <p:blipFill>
            <a:blip r:embed="rId7"/>
            <a:stretch>
              <a:fillRect/>
            </a:stretch>
          </p:blipFill>
          <p:spPr>
            <a:xfrm>
              <a:off x="4039672" y="5528281"/>
              <a:ext cx="1827727" cy="990600"/>
            </a:xfrm>
            <a:prstGeom prst="rect">
              <a:avLst/>
            </a:prstGeom>
          </p:spPr>
        </p:pic>
        <p:sp>
          <p:nvSpPr>
            <p:cNvPr id="16" name="TextBox 15"/>
            <p:cNvSpPr txBox="1"/>
            <p:nvPr/>
          </p:nvSpPr>
          <p:spPr>
            <a:xfrm>
              <a:off x="4267200" y="5105400"/>
              <a:ext cx="1335623" cy="400110"/>
            </a:xfrm>
            <a:prstGeom prst="rect">
              <a:avLst/>
            </a:prstGeom>
            <a:noFill/>
          </p:spPr>
          <p:txBody>
            <a:bodyPr wrap="none" rtlCol="0">
              <a:spAutoFit/>
            </a:bodyPr>
            <a:lstStyle/>
            <a:p>
              <a:pPr algn="ctr"/>
              <a:r>
                <a:rPr lang="en-US" sz="2000" b="1" dirty="0">
                  <a:latin typeface="Arial" pitchFamily="34" charset="0"/>
                  <a:cs typeface="Arial" pitchFamily="34" charset="0"/>
                </a:rPr>
                <a:t>Oil &amp; Gas</a:t>
              </a:r>
            </a:p>
          </p:txBody>
        </p:sp>
      </p:grpSp>
      <p:grpSp>
        <p:nvGrpSpPr>
          <p:cNvPr id="25" name="Group 24"/>
          <p:cNvGrpSpPr/>
          <p:nvPr/>
        </p:nvGrpSpPr>
        <p:grpSpPr>
          <a:xfrm>
            <a:off x="152400" y="3505200"/>
            <a:ext cx="2823337" cy="1340234"/>
            <a:chOff x="6691733" y="3928022"/>
            <a:chExt cx="2823337" cy="1340234"/>
          </a:xfrm>
        </p:grpSpPr>
        <p:pic>
          <p:nvPicPr>
            <p:cNvPr id="17" name="Picture 16"/>
            <p:cNvPicPr>
              <a:picLocks noChangeAspect="1"/>
            </p:cNvPicPr>
            <p:nvPr/>
          </p:nvPicPr>
          <p:blipFill>
            <a:blip r:embed="rId8"/>
            <a:stretch>
              <a:fillRect/>
            </a:stretch>
          </p:blipFill>
          <p:spPr>
            <a:xfrm>
              <a:off x="7425332" y="4294909"/>
              <a:ext cx="1357563" cy="973347"/>
            </a:xfrm>
            <a:prstGeom prst="rect">
              <a:avLst/>
            </a:prstGeom>
          </p:spPr>
        </p:pic>
        <p:sp>
          <p:nvSpPr>
            <p:cNvPr id="22" name="TextBox 21"/>
            <p:cNvSpPr txBox="1"/>
            <p:nvPr/>
          </p:nvSpPr>
          <p:spPr>
            <a:xfrm>
              <a:off x="6691733" y="3928022"/>
              <a:ext cx="2823337" cy="400110"/>
            </a:xfrm>
            <a:prstGeom prst="rect">
              <a:avLst/>
            </a:prstGeom>
            <a:noFill/>
          </p:spPr>
          <p:txBody>
            <a:bodyPr wrap="none" rtlCol="0">
              <a:spAutoFit/>
            </a:bodyPr>
            <a:lstStyle/>
            <a:p>
              <a:pPr algn="ctr"/>
              <a:r>
                <a:rPr lang="en-US" sz="2000" b="1" dirty="0">
                  <a:latin typeface="Arial" pitchFamily="34" charset="0"/>
                  <a:cs typeface="Arial" pitchFamily="34" charset="0"/>
                </a:rPr>
                <a:t>Industrial Automation</a:t>
              </a:r>
            </a:p>
          </p:txBody>
        </p:sp>
      </p:grpSp>
      <p:sp>
        <p:nvSpPr>
          <p:cNvPr id="37" name="Oval 36"/>
          <p:cNvSpPr/>
          <p:nvPr/>
        </p:nvSpPr>
        <p:spPr>
          <a:xfrm>
            <a:off x="2895600" y="1752600"/>
            <a:ext cx="6400800" cy="3668892"/>
          </a:xfrm>
          <a:prstGeom prst="ellipse">
            <a:avLst/>
          </a:prstGeom>
          <a:noFill/>
          <a:ln w="50800">
            <a:solidFill>
              <a:srgbClr val="0D7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 name="TextBox 1"/>
          <p:cNvSpPr txBox="1"/>
          <p:nvPr/>
        </p:nvSpPr>
        <p:spPr>
          <a:xfrm>
            <a:off x="3171830" y="2814012"/>
            <a:ext cx="1987909" cy="338554"/>
          </a:xfrm>
          <a:prstGeom prst="rect">
            <a:avLst/>
          </a:prstGeom>
          <a:noFill/>
        </p:spPr>
        <p:txBody>
          <a:bodyPr wrap="square" rtlCol="0">
            <a:spAutoFit/>
          </a:bodyPr>
          <a:lstStyle/>
          <a:p>
            <a:pPr algn="ctr"/>
            <a:r>
              <a:rPr lang="en-US" sz="1600" dirty="0">
                <a:solidFill>
                  <a:srgbClr val="FF0000"/>
                </a:solidFill>
                <a:latin typeface="Arial" pitchFamily="34" charset="0"/>
                <a:cs typeface="Arial" pitchFamily="34" charset="0"/>
              </a:rPr>
              <a:t>Fleet Analytics</a:t>
            </a:r>
          </a:p>
        </p:txBody>
      </p:sp>
      <p:sp>
        <p:nvSpPr>
          <p:cNvPr id="32" name="TextBox 31"/>
          <p:cNvSpPr txBox="1"/>
          <p:nvPr/>
        </p:nvSpPr>
        <p:spPr>
          <a:xfrm>
            <a:off x="3308128" y="4114800"/>
            <a:ext cx="1790875" cy="338554"/>
          </a:xfrm>
          <a:prstGeom prst="rect">
            <a:avLst/>
          </a:prstGeom>
          <a:noFill/>
        </p:spPr>
        <p:txBody>
          <a:bodyPr wrap="none" rtlCol="0">
            <a:spAutoFit/>
          </a:bodyPr>
          <a:lstStyle/>
          <a:p>
            <a:r>
              <a:rPr lang="en-US" sz="1600" dirty="0">
                <a:solidFill>
                  <a:srgbClr val="FF0000"/>
                </a:solidFill>
                <a:latin typeface="Arial" pitchFamily="34" charset="0"/>
                <a:cs typeface="Arial" pitchFamily="34" charset="0"/>
              </a:rPr>
              <a:t>Health Monitoring</a:t>
            </a:r>
          </a:p>
        </p:txBody>
      </p:sp>
      <p:sp>
        <p:nvSpPr>
          <p:cNvPr id="35" name="TextBox 34"/>
          <p:cNvSpPr txBox="1"/>
          <p:nvPr/>
        </p:nvSpPr>
        <p:spPr>
          <a:xfrm>
            <a:off x="4094577" y="4724400"/>
            <a:ext cx="1563120" cy="338554"/>
          </a:xfrm>
          <a:prstGeom prst="rect">
            <a:avLst/>
          </a:prstGeom>
          <a:noFill/>
        </p:spPr>
        <p:txBody>
          <a:bodyPr wrap="none" rtlCol="0">
            <a:spAutoFit/>
          </a:bodyPr>
          <a:lstStyle>
            <a:defPPr>
              <a:defRPr lang="en-US"/>
            </a:defPPr>
            <a:lvl1pPr>
              <a:defRPr sz="1600">
                <a:solidFill>
                  <a:srgbClr val="FF0000"/>
                </a:solidFill>
                <a:latin typeface="Arial" pitchFamily="34" charset="0"/>
                <a:cs typeface="Arial" pitchFamily="34" charset="0"/>
              </a:defRPr>
            </a:lvl1pPr>
          </a:lstStyle>
          <a:p>
            <a:r>
              <a:rPr lang="en-US" dirty="0"/>
              <a:t>Asset Analytics</a:t>
            </a:r>
          </a:p>
        </p:txBody>
      </p:sp>
      <p:sp>
        <p:nvSpPr>
          <p:cNvPr id="38" name="TextBox 37"/>
          <p:cNvSpPr txBox="1"/>
          <p:nvPr/>
        </p:nvSpPr>
        <p:spPr>
          <a:xfrm>
            <a:off x="3060303" y="3505200"/>
            <a:ext cx="1983309" cy="338554"/>
          </a:xfrm>
          <a:prstGeom prst="rect">
            <a:avLst/>
          </a:prstGeom>
          <a:noFill/>
        </p:spPr>
        <p:txBody>
          <a:bodyPr wrap="square" rtlCol="0">
            <a:spAutoFit/>
          </a:bodyPr>
          <a:lstStyle>
            <a:defPPr>
              <a:defRPr lang="en-US"/>
            </a:defPPr>
            <a:lvl1pPr>
              <a:defRPr sz="1600">
                <a:solidFill>
                  <a:srgbClr val="FF0000"/>
                </a:solidFill>
                <a:latin typeface="Arial" pitchFamily="34" charset="0"/>
                <a:cs typeface="Arial" pitchFamily="34" charset="0"/>
              </a:defRPr>
            </a:lvl1pPr>
          </a:lstStyle>
          <a:p>
            <a:r>
              <a:rPr lang="en-US" dirty="0"/>
              <a:t>Process Analytics</a:t>
            </a:r>
          </a:p>
        </p:txBody>
      </p:sp>
      <p:sp>
        <p:nvSpPr>
          <p:cNvPr id="39" name="TextBox 38"/>
          <p:cNvSpPr txBox="1"/>
          <p:nvPr/>
        </p:nvSpPr>
        <p:spPr>
          <a:xfrm>
            <a:off x="4015415" y="2320322"/>
            <a:ext cx="1895095" cy="338554"/>
          </a:xfrm>
          <a:prstGeom prst="rect">
            <a:avLst/>
          </a:prstGeom>
          <a:noFill/>
        </p:spPr>
        <p:txBody>
          <a:bodyPr wrap="square" rtlCol="0">
            <a:spAutoFit/>
          </a:bodyPr>
          <a:lstStyle/>
          <a:p>
            <a:r>
              <a:rPr lang="en-US" sz="1600" dirty="0">
                <a:solidFill>
                  <a:srgbClr val="FF0000"/>
                </a:solidFill>
                <a:latin typeface="Arial" pitchFamily="34" charset="0"/>
                <a:cs typeface="Arial" pitchFamily="34" charset="0"/>
              </a:rPr>
              <a:t>Prognostics</a:t>
            </a:r>
          </a:p>
        </p:txBody>
      </p:sp>
      <p:sp>
        <p:nvSpPr>
          <p:cNvPr id="40" name="TextBox 39"/>
          <p:cNvSpPr txBox="1"/>
          <p:nvPr/>
        </p:nvSpPr>
        <p:spPr>
          <a:xfrm>
            <a:off x="5588153" y="1954955"/>
            <a:ext cx="1141659" cy="584775"/>
          </a:xfrm>
          <a:prstGeom prst="rect">
            <a:avLst/>
          </a:prstGeom>
          <a:noFill/>
        </p:spPr>
        <p:txBody>
          <a:bodyPr wrap="none" rtlCol="0">
            <a:spAutoFit/>
          </a:bodyPr>
          <a:lstStyle/>
          <a:p>
            <a:r>
              <a:rPr lang="en-US" sz="1600" dirty="0">
                <a:solidFill>
                  <a:srgbClr val="FF0000"/>
                </a:solidFill>
                <a:latin typeface="Arial" pitchFamily="34" charset="0"/>
                <a:cs typeface="Arial" pitchFamily="34" charset="0"/>
              </a:rPr>
              <a:t>Condition</a:t>
            </a:r>
          </a:p>
          <a:p>
            <a:r>
              <a:rPr lang="en-US" sz="1600" dirty="0">
                <a:solidFill>
                  <a:srgbClr val="FF0000"/>
                </a:solidFill>
                <a:latin typeface="Arial" pitchFamily="34" charset="0"/>
                <a:cs typeface="Arial" pitchFamily="34" charset="0"/>
              </a:rPr>
              <a:t>Monitoring</a:t>
            </a:r>
          </a:p>
        </p:txBody>
      </p:sp>
      <p:grpSp>
        <p:nvGrpSpPr>
          <p:cNvPr id="67" name="Group 66"/>
          <p:cNvGrpSpPr/>
          <p:nvPr/>
        </p:nvGrpSpPr>
        <p:grpSpPr>
          <a:xfrm>
            <a:off x="3052262" y="5257800"/>
            <a:ext cx="1824538" cy="1380308"/>
            <a:chOff x="493485" y="3151435"/>
            <a:chExt cx="1824538" cy="1380308"/>
          </a:xfrm>
        </p:grpSpPr>
        <p:pic>
          <p:nvPicPr>
            <p:cNvPr id="68" name="Picture 67"/>
            <p:cNvPicPr>
              <a:picLocks noChangeAspect="1"/>
            </p:cNvPicPr>
            <p:nvPr/>
          </p:nvPicPr>
          <p:blipFill>
            <a:blip r:embed="rId9"/>
            <a:stretch>
              <a:fillRect/>
            </a:stretch>
          </p:blipFill>
          <p:spPr>
            <a:xfrm>
              <a:off x="609600" y="3505200"/>
              <a:ext cx="1600200" cy="1026543"/>
            </a:xfrm>
            <a:prstGeom prst="rect">
              <a:avLst/>
            </a:prstGeom>
          </p:spPr>
        </p:pic>
        <p:sp>
          <p:nvSpPr>
            <p:cNvPr id="69" name="TextBox 68"/>
            <p:cNvSpPr txBox="1"/>
            <p:nvPr/>
          </p:nvSpPr>
          <p:spPr>
            <a:xfrm>
              <a:off x="493485" y="3151435"/>
              <a:ext cx="1824538" cy="400110"/>
            </a:xfrm>
            <a:prstGeom prst="rect">
              <a:avLst/>
            </a:prstGeom>
            <a:noFill/>
          </p:spPr>
          <p:txBody>
            <a:bodyPr wrap="none" rtlCol="0">
              <a:spAutoFit/>
            </a:bodyPr>
            <a:lstStyle/>
            <a:p>
              <a:pPr algn="ctr"/>
              <a:r>
                <a:rPr lang="en-US" sz="2000" b="1" dirty="0">
                  <a:latin typeface="Arial" pitchFamily="34" charset="0"/>
                  <a:cs typeface="Arial" pitchFamily="34" charset="0"/>
                </a:rPr>
                <a:t>Clean Energy</a:t>
              </a:r>
            </a:p>
          </p:txBody>
        </p:sp>
      </p:grpSp>
      <p:sp>
        <p:nvSpPr>
          <p:cNvPr id="45" name="TextBox 44"/>
          <p:cNvSpPr txBox="1"/>
          <p:nvPr/>
        </p:nvSpPr>
        <p:spPr>
          <a:xfrm>
            <a:off x="6729812" y="2390034"/>
            <a:ext cx="1572738" cy="338554"/>
          </a:xfrm>
          <a:prstGeom prst="rect">
            <a:avLst/>
          </a:prstGeom>
          <a:noFill/>
        </p:spPr>
        <p:txBody>
          <a:bodyPr wrap="none" rtlCol="0">
            <a:spAutoFit/>
          </a:bodyPr>
          <a:lstStyle>
            <a:defPPr>
              <a:defRPr lang="en-US"/>
            </a:defPPr>
            <a:lvl1pPr>
              <a:defRPr sz="2000">
                <a:solidFill>
                  <a:srgbClr val="FF0000"/>
                </a:solidFill>
                <a:latin typeface="Arial" pitchFamily="34" charset="0"/>
                <a:cs typeface="Arial" pitchFamily="34" charset="0"/>
              </a:defRPr>
            </a:lvl1pPr>
          </a:lstStyle>
          <a:p>
            <a:r>
              <a:rPr lang="en-US" sz="1600" dirty="0">
                <a:solidFill>
                  <a:schemeClr val="accent1">
                    <a:lumMod val="50000"/>
                  </a:schemeClr>
                </a:solidFill>
              </a:rPr>
              <a:t>Retail Analytics</a:t>
            </a:r>
          </a:p>
        </p:txBody>
      </p:sp>
      <p:sp>
        <p:nvSpPr>
          <p:cNvPr id="46" name="TextBox 45"/>
          <p:cNvSpPr txBox="1"/>
          <p:nvPr/>
        </p:nvSpPr>
        <p:spPr>
          <a:xfrm>
            <a:off x="6477000" y="4462046"/>
            <a:ext cx="2186458" cy="338554"/>
          </a:xfrm>
          <a:prstGeom prst="rect">
            <a:avLst/>
          </a:prstGeom>
          <a:noFill/>
        </p:spPr>
        <p:txBody>
          <a:bodyPr wrap="square" rtlCol="0">
            <a:spAutoFit/>
          </a:bodyPr>
          <a:lstStyle>
            <a:defPPr>
              <a:defRPr lang="en-US"/>
            </a:defPPr>
            <a:lvl1pPr>
              <a:defRPr sz="2000">
                <a:solidFill>
                  <a:srgbClr val="FF0000"/>
                </a:solidFill>
                <a:latin typeface="Arial" pitchFamily="34" charset="0"/>
                <a:cs typeface="Arial" pitchFamily="34" charset="0"/>
              </a:defRPr>
            </a:lvl1pPr>
          </a:lstStyle>
          <a:p>
            <a:r>
              <a:rPr lang="en-US" sz="1600" dirty="0" err="1">
                <a:solidFill>
                  <a:schemeClr val="accent1">
                    <a:lumMod val="50000"/>
                  </a:schemeClr>
                </a:solidFill>
              </a:rPr>
              <a:t>Mfg</a:t>
            </a:r>
            <a:r>
              <a:rPr lang="en-US" sz="1600" dirty="0">
                <a:solidFill>
                  <a:schemeClr val="accent1">
                    <a:lumMod val="50000"/>
                  </a:schemeClr>
                </a:solidFill>
              </a:rPr>
              <a:t> Process Analytics</a:t>
            </a:r>
          </a:p>
        </p:txBody>
      </p:sp>
      <p:sp>
        <p:nvSpPr>
          <p:cNvPr id="47" name="TextBox 46"/>
          <p:cNvSpPr txBox="1"/>
          <p:nvPr/>
        </p:nvSpPr>
        <p:spPr>
          <a:xfrm>
            <a:off x="7567441" y="4010802"/>
            <a:ext cx="1401346" cy="338554"/>
          </a:xfrm>
          <a:prstGeom prst="rect">
            <a:avLst/>
          </a:prstGeom>
          <a:noFill/>
        </p:spPr>
        <p:txBody>
          <a:bodyPr wrap="none" rtlCol="0">
            <a:spAutoFit/>
          </a:bodyPr>
          <a:lstStyle>
            <a:defPPr>
              <a:defRPr lang="en-US"/>
            </a:defPPr>
            <a:lvl1pPr>
              <a:defRPr sz="2000">
                <a:solidFill>
                  <a:srgbClr val="FF0000"/>
                </a:solidFill>
                <a:latin typeface="Arial" pitchFamily="34" charset="0"/>
                <a:cs typeface="Arial" pitchFamily="34" charset="0"/>
              </a:defRPr>
            </a:lvl1pPr>
          </a:lstStyle>
          <a:p>
            <a:r>
              <a:rPr lang="en-US" sz="1600" dirty="0">
                <a:solidFill>
                  <a:schemeClr val="accent1">
                    <a:lumMod val="50000"/>
                  </a:schemeClr>
                </a:solidFill>
              </a:rPr>
              <a:t>Supply Chain</a:t>
            </a:r>
          </a:p>
        </p:txBody>
      </p:sp>
      <p:sp>
        <p:nvSpPr>
          <p:cNvPr id="48" name="TextBox 47"/>
          <p:cNvSpPr txBox="1"/>
          <p:nvPr/>
        </p:nvSpPr>
        <p:spPr>
          <a:xfrm>
            <a:off x="7585428" y="2884164"/>
            <a:ext cx="1244251" cy="584775"/>
          </a:xfrm>
          <a:prstGeom prst="rect">
            <a:avLst/>
          </a:prstGeom>
          <a:noFill/>
        </p:spPr>
        <p:txBody>
          <a:bodyPr wrap="none" rtlCol="0">
            <a:spAutoFit/>
          </a:bodyPr>
          <a:lstStyle>
            <a:defPPr>
              <a:defRPr lang="en-US"/>
            </a:defPPr>
            <a:lvl1pPr>
              <a:defRPr sz="2000">
                <a:solidFill>
                  <a:srgbClr val="FF0000"/>
                </a:solidFill>
                <a:latin typeface="Arial" pitchFamily="34" charset="0"/>
                <a:cs typeface="Arial" pitchFamily="34" charset="0"/>
              </a:defRPr>
            </a:lvl1pPr>
          </a:lstStyle>
          <a:p>
            <a:r>
              <a:rPr lang="en-US" sz="1600" dirty="0">
                <a:solidFill>
                  <a:schemeClr val="accent1">
                    <a:lumMod val="50000"/>
                  </a:schemeClr>
                </a:solidFill>
              </a:rPr>
              <a:t>Operational</a:t>
            </a:r>
            <a:br>
              <a:rPr lang="en-US" sz="1600" dirty="0">
                <a:solidFill>
                  <a:schemeClr val="accent1">
                    <a:lumMod val="50000"/>
                  </a:schemeClr>
                </a:solidFill>
              </a:rPr>
            </a:br>
            <a:r>
              <a:rPr lang="en-US" sz="1600" dirty="0">
                <a:solidFill>
                  <a:schemeClr val="accent1">
                    <a:lumMod val="50000"/>
                  </a:schemeClr>
                </a:solidFill>
              </a:rPr>
              <a:t>Analytics</a:t>
            </a:r>
          </a:p>
        </p:txBody>
      </p:sp>
      <p:sp>
        <p:nvSpPr>
          <p:cNvPr id="49" name="TextBox 48"/>
          <p:cNvSpPr txBox="1"/>
          <p:nvPr/>
        </p:nvSpPr>
        <p:spPr>
          <a:xfrm>
            <a:off x="5674729" y="4843046"/>
            <a:ext cx="2040815" cy="338554"/>
          </a:xfrm>
          <a:prstGeom prst="rect">
            <a:avLst/>
          </a:prstGeom>
          <a:noFill/>
        </p:spPr>
        <p:txBody>
          <a:bodyPr wrap="none" rtlCol="0">
            <a:spAutoFit/>
          </a:bodyPr>
          <a:lstStyle>
            <a:defPPr>
              <a:defRPr lang="en-US"/>
            </a:defPPr>
            <a:lvl1pPr>
              <a:defRPr sz="2000">
                <a:solidFill>
                  <a:srgbClr val="FF0000"/>
                </a:solidFill>
                <a:latin typeface="Arial" pitchFamily="34" charset="0"/>
                <a:cs typeface="Arial" pitchFamily="34" charset="0"/>
              </a:defRPr>
            </a:lvl1pPr>
          </a:lstStyle>
          <a:p>
            <a:r>
              <a:rPr lang="en-US" sz="1600" dirty="0">
                <a:solidFill>
                  <a:schemeClr val="accent1">
                    <a:lumMod val="50000"/>
                  </a:schemeClr>
                </a:solidFill>
              </a:rPr>
              <a:t>Healthcare Analytics</a:t>
            </a:r>
          </a:p>
        </p:txBody>
      </p:sp>
      <p:sp>
        <p:nvSpPr>
          <p:cNvPr id="50" name="TextBox 49"/>
          <p:cNvSpPr txBox="1"/>
          <p:nvPr/>
        </p:nvSpPr>
        <p:spPr>
          <a:xfrm>
            <a:off x="7605586" y="3559733"/>
            <a:ext cx="1389996" cy="338554"/>
          </a:xfrm>
          <a:prstGeom prst="rect">
            <a:avLst/>
          </a:prstGeom>
          <a:noFill/>
        </p:spPr>
        <p:txBody>
          <a:bodyPr wrap="none" rtlCol="0">
            <a:spAutoFit/>
          </a:bodyPr>
          <a:lstStyle>
            <a:defPPr>
              <a:defRPr lang="en-US"/>
            </a:defPPr>
            <a:lvl1pPr>
              <a:defRPr sz="2000">
                <a:solidFill>
                  <a:srgbClr val="FF0000"/>
                </a:solidFill>
                <a:latin typeface="Arial" pitchFamily="34" charset="0"/>
                <a:cs typeface="Arial" pitchFamily="34" charset="0"/>
              </a:defRPr>
            </a:lvl1pPr>
          </a:lstStyle>
          <a:p>
            <a:r>
              <a:rPr lang="en-US" sz="1600" dirty="0">
                <a:solidFill>
                  <a:schemeClr val="accent1">
                    <a:lumMod val="50000"/>
                  </a:schemeClr>
                </a:solidFill>
              </a:rPr>
              <a:t>Risk Analysis</a:t>
            </a:r>
          </a:p>
        </p:txBody>
      </p:sp>
      <p:grpSp>
        <p:nvGrpSpPr>
          <p:cNvPr id="23" name="Group 22"/>
          <p:cNvGrpSpPr/>
          <p:nvPr/>
        </p:nvGrpSpPr>
        <p:grpSpPr>
          <a:xfrm>
            <a:off x="9707724" y="4191000"/>
            <a:ext cx="1798476" cy="1776144"/>
            <a:chOff x="9479124" y="4191000"/>
            <a:chExt cx="1798476" cy="1776144"/>
          </a:xfrm>
        </p:grpSpPr>
        <p:sp>
          <p:nvSpPr>
            <p:cNvPr id="73" name="TextBox 72"/>
            <p:cNvSpPr txBox="1"/>
            <p:nvPr/>
          </p:nvSpPr>
          <p:spPr>
            <a:xfrm>
              <a:off x="9794043" y="4191000"/>
              <a:ext cx="1309975" cy="400110"/>
            </a:xfrm>
            <a:prstGeom prst="rect">
              <a:avLst/>
            </a:prstGeom>
            <a:noFill/>
          </p:spPr>
          <p:txBody>
            <a:bodyPr wrap="none" rtlCol="0">
              <a:spAutoFit/>
            </a:bodyPr>
            <a:lstStyle/>
            <a:p>
              <a:pPr algn="ctr"/>
              <a:r>
                <a:rPr lang="en-US" sz="2000" b="1" dirty="0">
                  <a:latin typeface="Arial" pitchFamily="34" charset="0"/>
                  <a:cs typeface="Arial" pitchFamily="34" charset="0"/>
                </a:rPr>
                <a:t>Logistics</a:t>
              </a:r>
            </a:p>
          </p:txBody>
        </p:sp>
        <p:pic>
          <p:nvPicPr>
            <p:cNvPr id="4" name="Picture 3"/>
            <p:cNvPicPr>
              <a:picLocks noChangeAspect="1"/>
            </p:cNvPicPr>
            <p:nvPr/>
          </p:nvPicPr>
          <p:blipFill>
            <a:blip r:embed="rId10"/>
            <a:stretch>
              <a:fillRect/>
            </a:stretch>
          </p:blipFill>
          <p:spPr>
            <a:xfrm>
              <a:off x="9479124" y="4571039"/>
              <a:ext cx="1798476" cy="1396105"/>
            </a:xfrm>
            <a:prstGeom prst="rect">
              <a:avLst/>
            </a:prstGeom>
          </p:spPr>
        </p:pic>
      </p:grpSp>
      <p:grpSp>
        <p:nvGrpSpPr>
          <p:cNvPr id="3" name="Group 2"/>
          <p:cNvGrpSpPr/>
          <p:nvPr/>
        </p:nvGrpSpPr>
        <p:grpSpPr>
          <a:xfrm>
            <a:off x="7744116" y="270331"/>
            <a:ext cx="1731365" cy="1637750"/>
            <a:chOff x="7515516" y="270331"/>
            <a:chExt cx="1731365" cy="1637750"/>
          </a:xfrm>
        </p:grpSpPr>
        <p:pic>
          <p:nvPicPr>
            <p:cNvPr id="54" name="Picture 2" descr="http://static01.nyt.com/images/2014/01/24/business/Cardsjp1/Cardsjp1-articleLarge.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15516" y="707668"/>
              <a:ext cx="1731365" cy="12004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7847224" y="270331"/>
              <a:ext cx="881973" cy="400110"/>
            </a:xfrm>
            <a:prstGeom prst="rect">
              <a:avLst/>
            </a:prstGeom>
            <a:noFill/>
          </p:spPr>
          <p:txBody>
            <a:bodyPr wrap="none" rtlCol="0">
              <a:spAutoFit/>
            </a:bodyPr>
            <a:lstStyle/>
            <a:p>
              <a:pPr algn="ctr"/>
              <a:r>
                <a:rPr lang="en-US" sz="2000" b="1" dirty="0">
                  <a:latin typeface="Arial" pitchFamily="34" charset="0"/>
                  <a:cs typeface="Arial" pitchFamily="34" charset="0"/>
                </a:rPr>
                <a:t>Retail</a:t>
              </a:r>
            </a:p>
          </p:txBody>
        </p:sp>
      </p:grpSp>
      <p:grpSp>
        <p:nvGrpSpPr>
          <p:cNvPr id="26" name="Group 25"/>
          <p:cNvGrpSpPr/>
          <p:nvPr/>
        </p:nvGrpSpPr>
        <p:grpSpPr>
          <a:xfrm>
            <a:off x="9685673" y="1233812"/>
            <a:ext cx="1560711" cy="1433188"/>
            <a:chOff x="9457073" y="1233812"/>
            <a:chExt cx="1560711" cy="1433188"/>
          </a:xfrm>
        </p:grpSpPr>
        <p:sp>
          <p:nvSpPr>
            <p:cNvPr id="53" name="TextBox 52"/>
            <p:cNvSpPr txBox="1"/>
            <p:nvPr/>
          </p:nvSpPr>
          <p:spPr>
            <a:xfrm>
              <a:off x="9696087" y="1233812"/>
              <a:ext cx="1154483" cy="400110"/>
            </a:xfrm>
            <a:prstGeom prst="rect">
              <a:avLst/>
            </a:prstGeom>
            <a:noFill/>
          </p:spPr>
          <p:txBody>
            <a:bodyPr wrap="none" rtlCol="0">
              <a:spAutoFit/>
            </a:bodyPr>
            <a:lstStyle/>
            <a:p>
              <a:pPr algn="ctr"/>
              <a:r>
                <a:rPr lang="en-US" sz="2000" b="1" dirty="0">
                  <a:latin typeface="Arial" pitchFamily="34" charset="0"/>
                  <a:cs typeface="Arial" pitchFamily="34" charset="0"/>
                </a:rPr>
                <a:t>Finance</a:t>
              </a:r>
            </a:p>
          </p:txBody>
        </p:sp>
        <p:pic>
          <p:nvPicPr>
            <p:cNvPr id="9" name="Picture 8"/>
            <p:cNvPicPr>
              <a:picLocks noChangeAspect="1"/>
            </p:cNvPicPr>
            <p:nvPr/>
          </p:nvPicPr>
          <p:blipFill>
            <a:blip r:embed="rId12"/>
            <a:stretch>
              <a:fillRect/>
            </a:stretch>
          </p:blipFill>
          <p:spPr>
            <a:xfrm>
              <a:off x="9457073" y="1630590"/>
              <a:ext cx="1560711" cy="1036410"/>
            </a:xfrm>
            <a:prstGeom prst="rect">
              <a:avLst/>
            </a:prstGeom>
          </p:spPr>
        </p:pic>
      </p:grpSp>
      <p:grpSp>
        <p:nvGrpSpPr>
          <p:cNvPr id="11" name="Group 10"/>
          <p:cNvGrpSpPr/>
          <p:nvPr/>
        </p:nvGrpSpPr>
        <p:grpSpPr>
          <a:xfrm>
            <a:off x="7601537" y="5035051"/>
            <a:ext cx="1837135" cy="1719398"/>
            <a:chOff x="7372937" y="5035051"/>
            <a:chExt cx="1837135" cy="1719398"/>
          </a:xfrm>
        </p:grpSpPr>
        <p:sp>
          <p:nvSpPr>
            <p:cNvPr id="78" name="TextBox 77"/>
            <p:cNvSpPr txBox="1"/>
            <p:nvPr/>
          </p:nvSpPr>
          <p:spPr>
            <a:xfrm>
              <a:off x="7457668" y="5035051"/>
              <a:ext cx="1752404" cy="707886"/>
            </a:xfrm>
            <a:prstGeom prst="rect">
              <a:avLst/>
            </a:prstGeom>
            <a:noFill/>
          </p:spPr>
          <p:txBody>
            <a:bodyPr wrap="none" rtlCol="0">
              <a:spAutoFit/>
            </a:bodyPr>
            <a:lstStyle/>
            <a:p>
              <a:pPr algn="ctr"/>
              <a:r>
                <a:rPr lang="en-US" sz="2000" b="1" dirty="0">
                  <a:latin typeface="Arial" pitchFamily="34" charset="0"/>
                  <a:cs typeface="Arial" pitchFamily="34" charset="0"/>
                </a:rPr>
                <a:t>Healthcare</a:t>
              </a:r>
              <a:br>
                <a:rPr lang="en-US" sz="2000" b="1" dirty="0">
                  <a:latin typeface="Arial" pitchFamily="34" charset="0"/>
                  <a:cs typeface="Arial" pitchFamily="34" charset="0"/>
                </a:rPr>
              </a:br>
              <a:r>
                <a:rPr lang="en-US" sz="2000" b="1" dirty="0">
                  <a:latin typeface="Arial" pitchFamily="34" charset="0"/>
                  <a:cs typeface="Arial" pitchFamily="34" charset="0"/>
                </a:rPr>
                <a:t>Management</a:t>
              </a:r>
            </a:p>
          </p:txBody>
        </p:sp>
        <p:pic>
          <p:nvPicPr>
            <p:cNvPr id="2060" name="Picture 12" descr="http://api.ning.com/files/37vvPLzrvC6Qy8CkVVGixI5ApINRXKf4v1gHbDnEbmDJvrtYhKLD7hv73GauyCy2WaFRP10Vmp798c*xA3l734eTXRBhFaCO/healthcaremanagement.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133"/>
            <a:stretch/>
          </p:blipFill>
          <p:spPr bwMode="auto">
            <a:xfrm>
              <a:off x="7372937" y="5691599"/>
              <a:ext cx="1837135" cy="1062850"/>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Picture 2" descr="http://grigory.us/pics/matrix.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47961" y="3021944"/>
            <a:ext cx="2185463" cy="13274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015707" y="2667000"/>
            <a:ext cx="1566693" cy="1551527"/>
            <a:chOff x="9787107" y="2667000"/>
            <a:chExt cx="1566693" cy="1551527"/>
          </a:xfrm>
        </p:grpSpPr>
        <p:sp>
          <p:nvSpPr>
            <p:cNvPr id="79" name="TextBox 78"/>
            <p:cNvSpPr txBox="1"/>
            <p:nvPr/>
          </p:nvSpPr>
          <p:spPr>
            <a:xfrm>
              <a:off x="10077374" y="2667000"/>
              <a:ext cx="1124026" cy="400110"/>
            </a:xfrm>
            <a:prstGeom prst="rect">
              <a:avLst/>
            </a:prstGeom>
            <a:noFill/>
          </p:spPr>
          <p:txBody>
            <a:bodyPr wrap="none" rtlCol="0">
              <a:spAutoFit/>
            </a:bodyPr>
            <a:lstStyle/>
            <a:p>
              <a:pPr algn="ctr"/>
              <a:r>
                <a:rPr lang="en-US" sz="2000" b="1" dirty="0">
                  <a:latin typeface="Arial" pitchFamily="34" charset="0"/>
                  <a:cs typeface="Arial" pitchFamily="34" charset="0"/>
                </a:rPr>
                <a:t>Internet</a:t>
              </a:r>
            </a:p>
          </p:txBody>
        </p:sp>
        <p:pic>
          <p:nvPicPr>
            <p:cNvPr id="2064" name="Picture 16" descr="http://i.livescience.com/images/i/000/036/864/original/Internet-IPv6.jpg?136129885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787107" y="3043507"/>
              <a:ext cx="1566693" cy="117502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5120766" y="3146049"/>
            <a:ext cx="2210956" cy="1077218"/>
          </a:xfrm>
          <a:prstGeom prst="rect">
            <a:avLst/>
          </a:prstGeom>
          <a:noFill/>
        </p:spPr>
        <p:txBody>
          <a:bodyPr wrap="square" rtlCol="0" anchor="ctr">
            <a:spAutoFit/>
          </a:bodyPr>
          <a:lstStyle/>
          <a:p>
            <a:pPr algn="ctr"/>
            <a:r>
              <a:rPr lang="en-US" sz="3200" b="1" dirty="0">
                <a:ln w="9525">
                  <a:solidFill>
                    <a:schemeClr val="tx1">
                      <a:lumMod val="85000"/>
                      <a:lumOff val="15000"/>
                    </a:schemeClr>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Data</a:t>
            </a:r>
          </a:p>
          <a:p>
            <a:pPr algn="ctr"/>
            <a:r>
              <a:rPr lang="en-US" sz="3200" b="1" dirty="0">
                <a:ln w="9525">
                  <a:solidFill>
                    <a:schemeClr val="tx1">
                      <a:lumMod val="85000"/>
                      <a:lumOff val="15000"/>
                    </a:schemeClr>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Analytics</a:t>
            </a:r>
          </a:p>
        </p:txBody>
      </p:sp>
      <p:grpSp>
        <p:nvGrpSpPr>
          <p:cNvPr id="5" name="Group 4"/>
          <p:cNvGrpSpPr/>
          <p:nvPr/>
        </p:nvGrpSpPr>
        <p:grpSpPr>
          <a:xfrm>
            <a:off x="1219200" y="381000"/>
            <a:ext cx="2263761" cy="1391381"/>
            <a:chOff x="1089039" y="277183"/>
            <a:chExt cx="2263761" cy="1391381"/>
          </a:xfrm>
        </p:grpSpPr>
        <p:pic>
          <p:nvPicPr>
            <p:cNvPr id="55" name="Picture 2" descr="https://www.hyundai-rotem.co.kr/Eng/Images/Business/Rail/Railroad/Info/railcar01_img01.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78085" y="685800"/>
              <a:ext cx="1263554" cy="982764"/>
            </a:xfrm>
            <a:prstGeom prst="rect">
              <a:avLst/>
            </a:prstGeom>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089039" y="277183"/>
              <a:ext cx="2263761" cy="400110"/>
            </a:xfrm>
            <a:prstGeom prst="rect">
              <a:avLst/>
            </a:prstGeom>
            <a:noFill/>
          </p:spPr>
          <p:txBody>
            <a:bodyPr wrap="none" rtlCol="0">
              <a:spAutoFit/>
            </a:bodyPr>
            <a:lstStyle/>
            <a:p>
              <a:r>
                <a:rPr lang="en-US" sz="2000" b="1" dirty="0">
                  <a:latin typeface="Arial" pitchFamily="34" charset="0"/>
                  <a:cs typeface="Arial" pitchFamily="34" charset="0"/>
                </a:rPr>
                <a:t>Railway Systems</a:t>
              </a:r>
            </a:p>
          </p:txBody>
        </p:sp>
      </p:grpSp>
    </p:spTree>
    <p:extLst>
      <p:ext uri="{BB962C8B-B14F-4D97-AF65-F5344CB8AC3E}">
        <p14:creationId xmlns:p14="http://schemas.microsoft.com/office/powerpoint/2010/main" val="325623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p:bldP spid="35" grpId="0"/>
      <p:bldP spid="38" grpId="0"/>
      <p:bldP spid="39" grpId="0"/>
      <p:bldP spid="40" grpId="0"/>
      <p:bldP spid="45" grpId="0"/>
      <p:bldP spid="46" grpId="0"/>
      <p:bldP spid="47" grpId="0"/>
      <p:bldP spid="48" grpId="0"/>
      <p:bldP spid="49"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1" name="Rectangle 7"/>
          <p:cNvSpPr>
            <a:spLocks noGrp="1" noChangeArrowheads="1"/>
          </p:cNvSpPr>
          <p:nvPr>
            <p:ph type="title"/>
          </p:nvPr>
        </p:nvSpPr>
        <p:spPr>
          <a:xfrm>
            <a:off x="625151" y="-62018"/>
            <a:ext cx="10972800" cy="1143000"/>
          </a:xfrm>
        </p:spPr>
        <p:txBody>
          <a:bodyPr/>
          <a:lstStyle/>
          <a:p>
            <a:r>
              <a:rPr lang="en-US" dirty="0"/>
              <a:t>What is Data Analytics?  </a:t>
            </a:r>
          </a:p>
        </p:txBody>
      </p:sp>
      <p:graphicFrame>
        <p:nvGraphicFramePr>
          <p:cNvPr id="5" name="Diagram 4"/>
          <p:cNvGraphicFramePr/>
          <p:nvPr>
            <p:extLst>
              <p:ext uri="{D42A27DB-BD31-4B8C-83A1-F6EECF244321}">
                <p14:modId xmlns:p14="http://schemas.microsoft.com/office/powerpoint/2010/main" val="4284084365"/>
              </p:ext>
            </p:extLst>
          </p:nvPr>
        </p:nvGraphicFramePr>
        <p:xfrm>
          <a:off x="2743200" y="2077756"/>
          <a:ext cx="6324600" cy="3589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609602" y="1056100"/>
            <a:ext cx="10622278" cy="461665"/>
          </a:xfrm>
          <a:prstGeom prst="rect">
            <a:avLst/>
          </a:prstGeom>
        </p:spPr>
        <p:txBody>
          <a:bodyPr wrap="square">
            <a:spAutoFit/>
          </a:bodyPr>
          <a:lstStyle/>
          <a:p>
            <a:r>
              <a:rPr lang="en-US" sz="2400" b="1" i="1" dirty="0">
                <a:solidFill>
                  <a:srgbClr val="3C3C3C"/>
                </a:solidFill>
                <a:latin typeface="Arial" panose="020B0604020202020204" pitchFamily="34" charset="0"/>
              </a:rPr>
              <a:t>Turn large volumes of complex data into actionable information</a:t>
            </a:r>
            <a:endParaRPr lang="en-US" sz="2400" b="1" i="1" dirty="0"/>
          </a:p>
        </p:txBody>
      </p:sp>
      <p:sp>
        <p:nvSpPr>
          <p:cNvPr id="3" name="TextBox 2"/>
          <p:cNvSpPr txBox="1"/>
          <p:nvPr/>
        </p:nvSpPr>
        <p:spPr>
          <a:xfrm>
            <a:off x="381000" y="3697019"/>
            <a:ext cx="1211281" cy="523220"/>
          </a:xfrm>
          <a:prstGeom prst="rect">
            <a:avLst/>
          </a:prstGeom>
          <a:noFill/>
        </p:spPr>
        <p:txBody>
          <a:bodyPr wrap="square" rtlCol="0">
            <a:spAutoFit/>
          </a:bodyPr>
          <a:lstStyle/>
          <a:p>
            <a:pPr algn="ctr"/>
            <a:r>
              <a:rPr lang="en-US" sz="2800" b="1" dirty="0">
                <a:latin typeface="Arial" pitchFamily="34" charset="0"/>
                <a:cs typeface="Arial" pitchFamily="34" charset="0"/>
              </a:rPr>
              <a:t>Data</a:t>
            </a:r>
          </a:p>
        </p:txBody>
      </p:sp>
      <p:sp>
        <p:nvSpPr>
          <p:cNvPr id="12" name="TextBox 11"/>
          <p:cNvSpPr txBox="1"/>
          <p:nvPr/>
        </p:nvSpPr>
        <p:spPr>
          <a:xfrm>
            <a:off x="10116005" y="3683048"/>
            <a:ext cx="1923595" cy="523220"/>
          </a:xfrm>
          <a:prstGeom prst="rect">
            <a:avLst/>
          </a:prstGeom>
          <a:noFill/>
        </p:spPr>
        <p:txBody>
          <a:bodyPr wrap="square" rtlCol="0">
            <a:spAutoFit/>
          </a:bodyPr>
          <a:lstStyle/>
          <a:p>
            <a:pPr algn="ctr"/>
            <a:r>
              <a:rPr lang="en-US" sz="2800" b="1" dirty="0">
                <a:latin typeface="Arial" pitchFamily="34" charset="0"/>
                <a:cs typeface="Arial" pitchFamily="34" charset="0"/>
              </a:rPr>
              <a:t>Decisions</a:t>
            </a:r>
          </a:p>
        </p:txBody>
      </p:sp>
      <p:sp>
        <p:nvSpPr>
          <p:cNvPr id="14" name="Right Arrow 13"/>
          <p:cNvSpPr/>
          <p:nvPr/>
        </p:nvSpPr>
        <p:spPr>
          <a:xfrm>
            <a:off x="1686915" y="3872690"/>
            <a:ext cx="890030" cy="17187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endParaRPr>
          </a:p>
        </p:txBody>
      </p:sp>
      <p:sp>
        <p:nvSpPr>
          <p:cNvPr id="16" name="Right Arrow 15"/>
          <p:cNvSpPr/>
          <p:nvPr/>
        </p:nvSpPr>
        <p:spPr>
          <a:xfrm>
            <a:off x="9118063" y="3872690"/>
            <a:ext cx="877497" cy="17187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endParaRPr>
          </a:p>
        </p:txBody>
      </p:sp>
    </p:spTree>
    <p:extLst>
      <p:ext uri="{BB962C8B-B14F-4D97-AF65-F5344CB8AC3E}">
        <p14:creationId xmlns:p14="http://schemas.microsoft.com/office/powerpoint/2010/main" val="121765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6BC4431F-F44F-4AE3-8468-328687893A2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2AD3E347-B970-49D7-8A3E-4B1D78938CA4}"/>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39D04E5B-019D-4713-9350-85C3B3805A91}"/>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CC169FF3-6436-4C63-9CF0-EF3141A0DAB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485A24BF-A77E-43B0-BA32-423641F1BA18}"/>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graphicEl>
                                              <a:dgm id="{5D85C25E-0EB6-4D1F-9125-D214E727CCFC}"/>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graphicEl>
                                              <a:dgm id="{8120079C-CAF1-4B40-8263-66034748ED02}"/>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B5E74264-EACB-4CD6-A9D1-A70A7DB4305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7" grpId="0"/>
      <p:bldP spid="3" grpId="0"/>
      <p:bldP spid="12" grpId="0"/>
      <p:bldP spid="14"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309" y="-76200"/>
            <a:ext cx="10972800" cy="1143000"/>
          </a:xfrm>
        </p:spPr>
        <p:txBody>
          <a:bodyPr>
            <a:normAutofit/>
          </a:bodyPr>
          <a:lstStyle/>
          <a:p>
            <a:r>
              <a:rPr lang="en-US" sz="4800" dirty="0" smtClean="0"/>
              <a:t>Example: Analyze </a:t>
            </a:r>
            <a:r>
              <a:rPr lang="en-US" sz="4800" dirty="0"/>
              <a:t>Storm </a:t>
            </a:r>
            <a:r>
              <a:rPr lang="en-US" sz="4800" dirty="0" smtClean="0"/>
              <a:t>Events</a:t>
            </a:r>
            <a:endParaRPr lang="he-IL" sz="4800" dirty="0"/>
          </a:p>
        </p:txBody>
      </p:sp>
      <p:pic>
        <p:nvPicPr>
          <p:cNvPr id="4" name="Picture 3"/>
          <p:cNvPicPr>
            <a:picLocks noChangeAspect="1"/>
          </p:cNvPicPr>
          <p:nvPr/>
        </p:nvPicPr>
        <p:blipFill>
          <a:blip r:embed="rId3"/>
          <a:stretch>
            <a:fillRect/>
          </a:stretch>
        </p:blipFill>
        <p:spPr>
          <a:xfrm>
            <a:off x="304800" y="1076227"/>
            <a:ext cx="4114800" cy="1004877"/>
          </a:xfrm>
          <a:prstGeom prst="rect">
            <a:avLst/>
          </a:prstGeom>
        </p:spPr>
      </p:pic>
      <p:pic>
        <p:nvPicPr>
          <p:cNvPr id="5" name="Picture 4"/>
          <p:cNvPicPr>
            <a:picLocks noChangeAspect="1"/>
          </p:cNvPicPr>
          <p:nvPr/>
        </p:nvPicPr>
        <p:blipFill rotWithShape="1">
          <a:blip r:embed="rId4"/>
          <a:srcRect r="27469" b="19849"/>
          <a:stretch/>
        </p:blipFill>
        <p:spPr>
          <a:xfrm>
            <a:off x="571500" y="2378462"/>
            <a:ext cx="3581400" cy="3962400"/>
          </a:xfrm>
          <a:prstGeom prst="rect">
            <a:avLst/>
          </a:prstGeom>
        </p:spPr>
      </p:pic>
      <p:sp>
        <p:nvSpPr>
          <p:cNvPr id="6" name="Rectangle 5"/>
          <p:cNvSpPr/>
          <p:nvPr/>
        </p:nvSpPr>
        <p:spPr>
          <a:xfrm>
            <a:off x="11582400" y="10539520"/>
            <a:ext cx="7959168" cy="338554"/>
          </a:xfrm>
          <a:prstGeom prst="rect">
            <a:avLst/>
          </a:prstGeom>
        </p:spPr>
        <p:txBody>
          <a:bodyPr wrap="square">
            <a:spAutoFit/>
          </a:bodyPr>
          <a:lstStyle/>
          <a:p>
            <a:r>
              <a:rPr lang="en-US" sz="1600" dirty="0">
                <a:solidFill>
                  <a:srgbClr val="000000"/>
                </a:solidFill>
                <a:latin typeface="Helvetica" panose="020B0604020202020204" pitchFamily="34" charset="0"/>
                <a:hlinkClick r:id="rId5"/>
              </a:rPr>
              <a:t>ftp://</a:t>
            </a:r>
            <a:r>
              <a:rPr lang="en-US" sz="1600" dirty="0" smtClean="0">
                <a:solidFill>
                  <a:srgbClr val="000000"/>
                </a:solidFill>
                <a:latin typeface="Helvetica" panose="020B0604020202020204" pitchFamily="34" charset="0"/>
                <a:hlinkClick r:id="rId5"/>
              </a:rPr>
              <a:t>ftp.ncdc.noaa.gov/pub/data/swdi/stormevents/csvfiles</a:t>
            </a:r>
            <a:r>
              <a:rPr lang="en-US" sz="1600" dirty="0">
                <a:solidFill>
                  <a:srgbClr val="000000"/>
                </a:solidFill>
                <a:latin typeface="Helvetica" panose="020B0604020202020204" pitchFamily="34" charset="0"/>
                <a:hlinkClick r:id="rId5"/>
              </a:rPr>
              <a:t>/</a:t>
            </a:r>
            <a:r>
              <a:rPr lang="en-US" sz="1600" dirty="0">
                <a:solidFill>
                  <a:srgbClr val="000000"/>
                </a:solidFill>
                <a:latin typeface="Helvetica" panose="020B0604020202020204" pitchFamily="34" charset="0"/>
              </a:rPr>
              <a:t> </a:t>
            </a:r>
            <a:endParaRPr lang="en-US" sz="1600" b="0" i="0" u="none" strike="noStrike" dirty="0">
              <a:solidFill>
                <a:srgbClr val="000000"/>
              </a:solidFill>
              <a:effectLst/>
              <a:latin typeface="Helvetica" panose="020B0604020202020204" pitchFamily="34" charset="0"/>
            </a:endParaRPr>
          </a:p>
        </p:txBody>
      </p:sp>
      <p:pic>
        <p:nvPicPr>
          <p:cNvPr id="4097" name="Picture 1" descr="C:\Users\shirang\AppData\Local\Temp\ConnectorClipboard1317826202305204167\image1493638155433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4800" y="1019175"/>
            <a:ext cx="3968533" cy="2718574"/>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4099" name="Picture 3" descr="C:\Users\shirang\AppData\Local\Temp\ConnectorClipboard1317826202305204167\image14936381721140.png"/>
          <p:cNvPicPr>
            <a:picLocks noChangeAspect="1" noChangeArrowheads="1"/>
          </p:cNvPicPr>
          <p:nvPr/>
        </p:nvPicPr>
        <p:blipFill rotWithShape="1">
          <a:blip r:embed="rId7">
            <a:extLst>
              <a:ext uri="{28A0092B-C50C-407E-A947-70E740481C1C}">
                <a14:useLocalDpi xmlns:a14="http://schemas.microsoft.com/office/drawing/2010/main" val="0"/>
              </a:ext>
            </a:extLst>
          </a:blip>
          <a:srcRect t="5449" b="7427"/>
          <a:stretch/>
        </p:blipFill>
        <p:spPr bwMode="auto">
          <a:xfrm>
            <a:off x="4876800" y="1450024"/>
            <a:ext cx="3810000" cy="2533923"/>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4534350" y="4141726"/>
            <a:ext cx="7430366" cy="1938992"/>
          </a:xfrm>
          <a:prstGeom prst="rect">
            <a:avLst/>
          </a:prstGeom>
        </p:spPr>
        <p:txBody>
          <a:bodyPr wrap="square">
            <a:spAutoFit/>
          </a:bodyPr>
          <a:lstStyle/>
          <a:p>
            <a:r>
              <a:rPr lang="en-US" sz="2400" dirty="0" smtClean="0"/>
              <a:t>- What is the </a:t>
            </a:r>
            <a:r>
              <a:rPr lang="en-US" sz="2400" dirty="0"/>
              <a:t>frequency and damage costs </a:t>
            </a:r>
            <a:r>
              <a:rPr lang="en-US" sz="2400" dirty="0" smtClean="0"/>
              <a:t>of different   </a:t>
            </a:r>
          </a:p>
          <a:p>
            <a:r>
              <a:rPr lang="en-US" sz="2400" dirty="0"/>
              <a:t> </a:t>
            </a:r>
            <a:r>
              <a:rPr lang="en-US" sz="2400" dirty="0" smtClean="0"/>
              <a:t>     events types?</a:t>
            </a:r>
          </a:p>
          <a:p>
            <a:r>
              <a:rPr lang="en-US" sz="2400" dirty="0" smtClean="0"/>
              <a:t>- Which events caused biggest damage?</a:t>
            </a:r>
          </a:p>
          <a:p>
            <a:r>
              <a:rPr lang="en-US" sz="2400" dirty="0" smtClean="0"/>
              <a:t>- What is the probability for different events in the future?</a:t>
            </a:r>
          </a:p>
          <a:p>
            <a:pPr marL="342900" indent="-342900">
              <a:buFontTx/>
              <a:buChar char="-"/>
            </a:pPr>
            <a:endParaRPr lang="en-US" sz="2400" dirty="0"/>
          </a:p>
        </p:txBody>
      </p:sp>
    </p:spTree>
    <p:extLst>
      <p:ext uri="{BB962C8B-B14F-4D97-AF65-F5344CB8AC3E}">
        <p14:creationId xmlns:p14="http://schemas.microsoft.com/office/powerpoint/2010/main" val="26586876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601105" y="-79391"/>
            <a:ext cx="10972800" cy="1143000"/>
          </a:xfrm>
        </p:spPr>
        <p:txBody>
          <a:bodyPr/>
          <a:lstStyle/>
          <a:p>
            <a:r>
              <a:rPr lang="en-US" dirty="0"/>
              <a:t>Data Analytics Workflow</a:t>
            </a:r>
          </a:p>
        </p:txBody>
      </p:sp>
      <p:grpSp>
        <p:nvGrpSpPr>
          <p:cNvPr id="16" name="Group 15"/>
          <p:cNvGrpSpPr/>
          <p:nvPr/>
        </p:nvGrpSpPr>
        <p:grpSpPr>
          <a:xfrm>
            <a:off x="9255252" y="1271016"/>
            <a:ext cx="2825496" cy="5316028"/>
            <a:chOff x="8850866" y="1254991"/>
            <a:chExt cx="2825496" cy="5316028"/>
          </a:xfrm>
        </p:grpSpPr>
        <p:sp>
          <p:nvSpPr>
            <p:cNvPr id="68" name="Chevron 67"/>
            <p:cNvSpPr/>
            <p:nvPr/>
          </p:nvSpPr>
          <p:spPr>
            <a:xfrm>
              <a:off x="8850866" y="1254991"/>
              <a:ext cx="2825496" cy="651383"/>
            </a:xfrm>
            <a:prstGeom prst="chevron">
              <a:avLst/>
            </a:prstGeom>
            <a:solidFill>
              <a:srgbClr val="178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Integrate Analytics with Systems</a:t>
              </a:r>
            </a:p>
          </p:txBody>
        </p:sp>
        <p:grpSp>
          <p:nvGrpSpPr>
            <p:cNvPr id="14" name="Group 13"/>
            <p:cNvGrpSpPr/>
            <p:nvPr/>
          </p:nvGrpSpPr>
          <p:grpSpPr>
            <a:xfrm>
              <a:off x="9349214" y="2215111"/>
              <a:ext cx="1828800" cy="4355908"/>
              <a:chOff x="9644912" y="2200489"/>
              <a:chExt cx="1828800" cy="4355908"/>
            </a:xfrm>
          </p:grpSpPr>
          <p:grpSp>
            <p:nvGrpSpPr>
              <p:cNvPr id="86" name="Group 52"/>
              <p:cNvGrpSpPr/>
              <p:nvPr/>
            </p:nvGrpSpPr>
            <p:grpSpPr>
              <a:xfrm>
                <a:off x="9644912" y="2200489"/>
                <a:ext cx="1828800" cy="4355908"/>
                <a:chOff x="500943" y="1895834"/>
                <a:chExt cx="1828800" cy="4355908"/>
              </a:xfrm>
            </p:grpSpPr>
            <p:sp>
              <p:nvSpPr>
                <p:cNvPr id="88" name="AutoShape 19"/>
                <p:cNvSpPr>
                  <a:spLocks noChangeArrowheads="1"/>
                </p:cNvSpPr>
                <p:nvPr/>
              </p:nvSpPr>
              <p:spPr bwMode="auto">
                <a:xfrm>
                  <a:off x="500943" y="1895834"/>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89" name="AutoShape 19"/>
                <p:cNvSpPr>
                  <a:spLocks noChangeArrowheads="1"/>
                </p:cNvSpPr>
                <p:nvPr/>
              </p:nvSpPr>
              <p:spPr bwMode="auto">
                <a:xfrm>
                  <a:off x="616081" y="2032994"/>
                  <a:ext cx="1600200" cy="407642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91" name="Rounded Rectangle 90"/>
                <p:cNvSpPr/>
                <p:nvPr/>
              </p:nvSpPr>
              <p:spPr bwMode="auto">
                <a:xfrm>
                  <a:off x="616081" y="2087858"/>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Desktop Apps </a:t>
                  </a:r>
                </a:p>
              </p:txBody>
            </p:sp>
            <p:sp>
              <p:nvSpPr>
                <p:cNvPr id="92" name="Rounded Rectangle 91"/>
                <p:cNvSpPr/>
                <p:nvPr/>
              </p:nvSpPr>
              <p:spPr bwMode="auto">
                <a:xfrm>
                  <a:off x="616081" y="348689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Enterprise Scale Systems </a:t>
                  </a:r>
                </a:p>
              </p:txBody>
            </p:sp>
            <p:sp>
              <p:nvSpPr>
                <p:cNvPr id="93" name="Rounded Rectangle 92"/>
                <p:cNvSpPr/>
                <p:nvPr/>
              </p:nvSpPr>
              <p:spPr bwMode="auto">
                <a:xfrm>
                  <a:off x="616081"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Embedded Devices and Hardware</a:t>
                  </a:r>
                </a:p>
              </p:txBody>
            </p:sp>
            <p:cxnSp>
              <p:nvCxnSpPr>
                <p:cNvPr id="94" name="Straight Connector 93"/>
                <p:cNvCxnSpPr/>
                <p:nvPr/>
              </p:nvCxnSpPr>
              <p:spPr>
                <a:xfrm flipV="1">
                  <a:off x="692281" y="3377162"/>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692281" y="4739618"/>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0" name="Picture 99" descr="languages3.png"/>
              <p:cNvPicPr>
                <a:picLocks noChangeAspect="1"/>
              </p:cNvPicPr>
              <p:nvPr/>
            </p:nvPicPr>
            <p:blipFill>
              <a:blip r:embed="rId2" cstate="print"/>
              <a:stretch>
                <a:fillRect/>
              </a:stretch>
            </p:blipFill>
            <p:spPr>
              <a:xfrm>
                <a:off x="10103388" y="4336248"/>
                <a:ext cx="913962" cy="572543"/>
              </a:xfrm>
              <a:prstGeom prst="rect">
                <a:avLst/>
              </a:prstGeom>
              <a:effectLst>
                <a:outerShdw blurRad="38100" dist="25400" dir="2700000" algn="tl" rotWithShape="0">
                  <a:prstClr val="black">
                    <a:alpha val="25000"/>
                  </a:prstClr>
                </a:outerShdw>
              </a:effectLst>
            </p:spPr>
          </p:pic>
          <p:grpSp>
            <p:nvGrpSpPr>
              <p:cNvPr id="13" name="Group 12"/>
              <p:cNvGrpSpPr/>
              <p:nvPr/>
            </p:nvGrpSpPr>
            <p:grpSpPr>
              <a:xfrm>
                <a:off x="10103388" y="5623212"/>
                <a:ext cx="913962" cy="630966"/>
                <a:chOff x="9891303" y="5623212"/>
                <a:chExt cx="913962" cy="630966"/>
              </a:xfrm>
            </p:grpSpPr>
            <p:pic>
              <p:nvPicPr>
                <p:cNvPr id="106" name="Picture 105" descr="car3.png"/>
                <p:cNvPicPr>
                  <a:picLocks noChangeAspect="1"/>
                </p:cNvPicPr>
                <p:nvPr/>
              </p:nvPicPr>
              <p:blipFill>
                <a:blip r:embed="rId3" cstate="print"/>
                <a:stretch>
                  <a:fillRect/>
                </a:stretch>
              </p:blipFill>
              <p:spPr>
                <a:xfrm>
                  <a:off x="9891303" y="5623213"/>
                  <a:ext cx="418882" cy="271198"/>
                </a:xfrm>
                <a:prstGeom prst="rect">
                  <a:avLst/>
                </a:prstGeom>
              </p:spPr>
            </p:pic>
            <p:pic>
              <p:nvPicPr>
                <p:cNvPr id="107" name="Picture 106" descr="car3.png"/>
                <p:cNvPicPr>
                  <a:picLocks noChangeAspect="1"/>
                </p:cNvPicPr>
                <p:nvPr/>
              </p:nvPicPr>
              <p:blipFill>
                <a:blip r:embed="rId4" cstate="print"/>
                <a:stretch>
                  <a:fillRect/>
                </a:stretch>
              </p:blipFill>
              <p:spPr>
                <a:xfrm>
                  <a:off x="9892607" y="5983588"/>
                  <a:ext cx="417578" cy="270590"/>
                </a:xfrm>
                <a:prstGeom prst="rect">
                  <a:avLst/>
                </a:prstGeom>
              </p:spPr>
            </p:pic>
            <p:pic>
              <p:nvPicPr>
                <p:cNvPr id="109" name="Picture 108" descr="car3.png"/>
                <p:cNvPicPr>
                  <a:picLocks noChangeAspect="1"/>
                </p:cNvPicPr>
                <p:nvPr/>
              </p:nvPicPr>
              <p:blipFill>
                <a:blip r:embed="rId5" cstate="print"/>
                <a:stretch>
                  <a:fillRect/>
                </a:stretch>
              </p:blipFill>
              <p:spPr>
                <a:xfrm>
                  <a:off x="10388117" y="5983250"/>
                  <a:ext cx="417148" cy="270839"/>
                </a:xfrm>
                <a:prstGeom prst="rect">
                  <a:avLst/>
                </a:prstGeom>
              </p:spPr>
            </p:pic>
            <p:pic>
              <p:nvPicPr>
                <p:cNvPr id="110" name="Picture 109" descr="car3.png"/>
                <p:cNvPicPr>
                  <a:picLocks noChangeAspect="1"/>
                </p:cNvPicPr>
                <p:nvPr/>
              </p:nvPicPr>
              <p:blipFill>
                <a:blip r:embed="rId6" cstate="print"/>
                <a:stretch>
                  <a:fillRect/>
                </a:stretch>
              </p:blipFill>
              <p:spPr>
                <a:xfrm>
                  <a:off x="10386385" y="5623212"/>
                  <a:ext cx="418880" cy="271197"/>
                </a:xfrm>
                <a:prstGeom prst="rect">
                  <a:avLst/>
                </a:prstGeom>
              </p:spPr>
            </p:pic>
          </p:grpSp>
          <p:pic>
            <p:nvPicPr>
              <p:cNvPr id="128" name="Picture 127" descr="graph3.png"/>
              <p:cNvPicPr>
                <a:picLocks noChangeAspect="1"/>
              </p:cNvPicPr>
              <p:nvPr/>
            </p:nvPicPr>
            <p:blipFill>
              <a:blip r:embed="rId7" cstate="print"/>
              <a:stretch>
                <a:fillRect/>
              </a:stretch>
            </p:blipFill>
            <p:spPr>
              <a:xfrm>
                <a:off x="10103388" y="2796790"/>
                <a:ext cx="913962" cy="672774"/>
              </a:xfrm>
              <a:prstGeom prst="rect">
                <a:avLst/>
              </a:prstGeom>
              <a:effectLst>
                <a:outerShdw blurRad="63500" dist="63500" dir="2700000" sx="95000" sy="95000" algn="tl" rotWithShape="0">
                  <a:prstClr val="black">
                    <a:alpha val="40000"/>
                  </a:prstClr>
                </a:outerShdw>
              </a:effectLst>
            </p:spPr>
          </p:pic>
        </p:grpSp>
      </p:grpSp>
      <p:grpSp>
        <p:nvGrpSpPr>
          <p:cNvPr id="10" name="Group 9"/>
          <p:cNvGrpSpPr/>
          <p:nvPr/>
        </p:nvGrpSpPr>
        <p:grpSpPr>
          <a:xfrm>
            <a:off x="246563" y="1269642"/>
            <a:ext cx="2824122" cy="5317401"/>
            <a:chOff x="524298" y="1263618"/>
            <a:chExt cx="2824122" cy="5317401"/>
          </a:xfrm>
        </p:grpSpPr>
        <p:grpSp>
          <p:nvGrpSpPr>
            <p:cNvPr id="9" name="Group 52"/>
            <p:cNvGrpSpPr/>
            <p:nvPr/>
          </p:nvGrpSpPr>
          <p:grpSpPr>
            <a:xfrm>
              <a:off x="911394" y="2232350"/>
              <a:ext cx="1828800" cy="4348669"/>
              <a:chOff x="445123" y="1913073"/>
              <a:chExt cx="1828800" cy="4348669"/>
            </a:xfrm>
          </p:grpSpPr>
          <p:sp>
            <p:nvSpPr>
              <p:cNvPr id="163" name="AutoShape 19"/>
              <p:cNvSpPr>
                <a:spLocks noChangeArrowheads="1"/>
              </p:cNvSpPr>
              <p:nvPr/>
            </p:nvSpPr>
            <p:spPr bwMode="auto">
              <a:xfrm>
                <a:off x="445123" y="1913073"/>
                <a:ext cx="1828800" cy="434866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96891"/>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Databases</a:t>
                </a:r>
              </a:p>
            </p:txBody>
          </p:sp>
          <p:sp>
            <p:nvSpPr>
              <p:cNvPr id="170" name="Rounded Rectangle 169"/>
              <p:cNvSpPr/>
              <p:nvPr/>
            </p:nvSpPr>
            <p:spPr bwMode="auto">
              <a:xfrm>
                <a:off x="562429" y="484105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Sensors</a:t>
                </a: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8" cstate="print"/>
              <a:stretch>
                <a:fillRect/>
              </a:stretch>
            </p:blipFill>
            <p:spPr>
              <a:xfrm>
                <a:off x="990443" y="2435633"/>
                <a:ext cx="738160" cy="742480"/>
              </a:xfrm>
              <a:prstGeom prst="rect">
                <a:avLst/>
              </a:prstGeom>
              <a:effectLst>
                <a:outerShdw blurRad="63500" dist="50800" dir="2700000" sx="101000" sy="101000" algn="tl" rotWithShape="0">
                  <a:prstClr val="black">
                    <a:alpha val="32000"/>
                  </a:prstClr>
                </a:outerShdw>
              </a:effectLst>
            </p:spPr>
          </p:pic>
          <p:pic>
            <p:nvPicPr>
              <p:cNvPr id="79" name="Picture 78" descr="doc1.png"/>
              <p:cNvPicPr>
                <a:picLocks noChangeAspect="1"/>
              </p:cNvPicPr>
              <p:nvPr/>
            </p:nvPicPr>
            <p:blipFill>
              <a:blip r:embed="rId9" cstate="print"/>
              <a:stretch>
                <a:fillRect/>
              </a:stretch>
            </p:blipFill>
            <p:spPr>
              <a:xfrm>
                <a:off x="990443" y="3944193"/>
                <a:ext cx="738160" cy="556912"/>
              </a:xfrm>
              <a:prstGeom prst="rect">
                <a:avLst/>
              </a:prstGeom>
              <a:effectLst>
                <a:outerShdw blurRad="38100" dist="38100" dir="3000000" algn="tl" rotWithShape="0">
                  <a:prstClr val="black">
                    <a:alpha val="25000"/>
                  </a:prstClr>
                </a:outerShdw>
              </a:effectLst>
            </p:spPr>
          </p:pic>
        </p:grpSp>
        <p:sp>
          <p:nvSpPr>
            <p:cNvPr id="66" name="Chevron 65"/>
            <p:cNvSpPr/>
            <p:nvPr/>
          </p:nvSpPr>
          <p:spPr>
            <a:xfrm>
              <a:off x="524298" y="1263618"/>
              <a:ext cx="2824122" cy="650423"/>
            </a:xfrm>
            <a:prstGeom prst="chevron">
              <a:avLst/>
            </a:prstGeom>
            <a:solidFill>
              <a:srgbClr val="4D4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Access and Explore Data</a:t>
              </a:r>
            </a:p>
          </p:txBody>
        </p:sp>
        <p:pic>
          <p:nvPicPr>
            <p:cNvPr id="2" name="Picture 1"/>
            <p:cNvPicPr>
              <a:picLocks noChangeAspect="1"/>
            </p:cNvPicPr>
            <p:nvPr/>
          </p:nvPicPr>
          <p:blipFill>
            <a:blip r:embed="rId10"/>
            <a:stretch>
              <a:fillRect/>
            </a:stretch>
          </p:blipFill>
          <p:spPr>
            <a:xfrm>
              <a:off x="1332802" y="5517054"/>
              <a:ext cx="914400" cy="694096"/>
            </a:xfrm>
            <a:prstGeom prst="rect">
              <a:avLst/>
            </a:prstGeom>
          </p:spPr>
        </p:pic>
      </p:grpSp>
      <p:grpSp>
        <p:nvGrpSpPr>
          <p:cNvPr id="12" name="Group 11"/>
          <p:cNvGrpSpPr/>
          <p:nvPr/>
        </p:nvGrpSpPr>
        <p:grpSpPr>
          <a:xfrm>
            <a:off x="6254265" y="1269642"/>
            <a:ext cx="2825496" cy="5317402"/>
            <a:chOff x="6148775" y="1233217"/>
            <a:chExt cx="2825496" cy="5317402"/>
          </a:xfrm>
        </p:grpSpPr>
        <p:sp>
          <p:nvSpPr>
            <p:cNvPr id="63" name="Chevron 62"/>
            <p:cNvSpPr/>
            <p:nvPr/>
          </p:nvSpPr>
          <p:spPr>
            <a:xfrm>
              <a:off x="6148775" y="1233217"/>
              <a:ext cx="2825496" cy="651800"/>
            </a:xfrm>
            <a:prstGeom prst="chevron">
              <a:avLst/>
            </a:prstGeom>
            <a:solidFill>
              <a:srgbClr val="5D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Develop Predictive Models</a:t>
              </a:r>
            </a:p>
          </p:txBody>
        </p:sp>
        <p:grpSp>
          <p:nvGrpSpPr>
            <p:cNvPr id="8" name="Group 7"/>
            <p:cNvGrpSpPr/>
            <p:nvPr/>
          </p:nvGrpSpPr>
          <p:grpSpPr>
            <a:xfrm>
              <a:off x="6591300" y="2198075"/>
              <a:ext cx="1835392" cy="4352544"/>
              <a:chOff x="6708675" y="2168831"/>
              <a:chExt cx="1835392" cy="4367109"/>
            </a:xfrm>
          </p:grpSpPr>
          <p:grpSp>
            <p:nvGrpSpPr>
              <p:cNvPr id="15" name="Group 14"/>
              <p:cNvGrpSpPr/>
              <p:nvPr/>
            </p:nvGrpSpPr>
            <p:grpSpPr>
              <a:xfrm>
                <a:off x="6708675" y="2168831"/>
                <a:ext cx="1835392" cy="4367109"/>
                <a:chOff x="6708675" y="2168831"/>
                <a:chExt cx="1835392" cy="4367109"/>
              </a:xfrm>
            </p:grpSpPr>
            <p:grpSp>
              <p:nvGrpSpPr>
                <p:cNvPr id="114" name="Group 52"/>
                <p:cNvGrpSpPr/>
                <p:nvPr/>
              </p:nvGrpSpPr>
              <p:grpSpPr>
                <a:xfrm>
                  <a:off x="6708675" y="2168831"/>
                  <a:ext cx="1835392" cy="4367109"/>
                  <a:chOff x="562429" y="1864176"/>
                  <a:chExt cx="1835392" cy="4367109"/>
                </a:xfrm>
              </p:grpSpPr>
              <p:sp>
                <p:nvSpPr>
                  <p:cNvPr id="115" name="AutoShape 19"/>
                  <p:cNvSpPr>
                    <a:spLocks noChangeArrowheads="1"/>
                  </p:cNvSpPr>
                  <p:nvPr/>
                </p:nvSpPr>
                <p:spPr bwMode="auto">
                  <a:xfrm>
                    <a:off x="569021" y="1864176"/>
                    <a:ext cx="1828800" cy="436710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6" name="AutoShape 19"/>
                  <p:cNvSpPr>
                    <a:spLocks noChangeArrowheads="1"/>
                  </p:cNvSpPr>
                  <p:nvPr/>
                </p:nvSpPr>
                <p:spPr bwMode="auto">
                  <a:xfrm>
                    <a:off x="683321" y="1996610"/>
                    <a:ext cx="1600200" cy="4091871"/>
                  </a:xfrm>
                  <a:prstGeom prst="roundRect">
                    <a:avLst>
                      <a:gd name="adj" fmla="val 4692"/>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7" name="Rounded Rectangle 116"/>
                  <p:cNvSpPr/>
                  <p:nvPr/>
                </p:nvSpPr>
                <p:spPr bwMode="auto">
                  <a:xfrm>
                    <a:off x="683321" y="205346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 Model Creation e.g. Machine Learning </a:t>
                    </a:r>
                  </a:p>
                </p:txBody>
              </p:sp>
              <p:sp>
                <p:nvSpPr>
                  <p:cNvPr id="118" name="Rounded Rectangle 117"/>
                  <p:cNvSpPr/>
                  <p:nvPr/>
                </p:nvSpPr>
                <p:spPr bwMode="auto">
                  <a:xfrm>
                    <a:off x="562429" y="3511121"/>
                    <a:ext cx="1600200" cy="357404"/>
                  </a:xfrm>
                  <a:prstGeom prst="roundRect">
                    <a:avLst>
                      <a:gd name="adj" fmla="val 32374"/>
                    </a:avLst>
                  </a:prstGeom>
                  <a:noFill/>
                  <a:ln w="19050" algn="ctr">
                    <a:noFill/>
                    <a:round/>
                    <a:headEnd/>
                    <a:tailEnd/>
                  </a:ln>
                </p:spPr>
                <p:txBody>
                  <a:bodyPr lIns="9144" tIns="9144" rIns="9144" bIns="9144" anchor="t"/>
                  <a:lstStyle/>
                  <a:p>
                    <a:pPr algn="ctr"/>
                    <a:endParaRPr lang="en-US" sz="1200" b="1" dirty="0">
                      <a:latin typeface="Arial" pitchFamily="34" charset="0"/>
                      <a:cs typeface="Arial" pitchFamily="34" charset="0"/>
                    </a:endParaRPr>
                  </a:p>
                </p:txBody>
              </p:sp>
              <p:sp>
                <p:nvSpPr>
                  <p:cNvPr id="119" name="Rounded Rectangle 118"/>
                  <p:cNvSpPr/>
                  <p:nvPr/>
                </p:nvSpPr>
                <p:spPr bwMode="auto">
                  <a:xfrm>
                    <a:off x="683321" y="480584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Model </a:t>
                    </a:r>
                  </a:p>
                  <a:p>
                    <a:pPr algn="ctr"/>
                    <a:r>
                      <a:rPr lang="en-US" sz="1200" b="1" dirty="0">
                        <a:latin typeface="Arial" pitchFamily="34" charset="0"/>
                        <a:cs typeface="Arial" pitchFamily="34" charset="0"/>
                      </a:rPr>
                      <a:t>Validation</a:t>
                    </a:r>
                  </a:p>
                </p:txBody>
              </p:sp>
              <p:cxnSp>
                <p:nvCxnSpPr>
                  <p:cNvPr id="120" name="Straight Connector 119"/>
                  <p:cNvCxnSpPr/>
                  <p:nvPr/>
                </p:nvCxnSpPr>
                <p:spPr>
                  <a:xfrm flipV="1">
                    <a:off x="759521" y="334708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759521" y="4714101"/>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doc1.png"/>
                  <p:cNvPicPr>
                    <a:picLocks noChangeAspect="1"/>
                  </p:cNvPicPr>
                  <p:nvPr/>
                </p:nvPicPr>
                <p:blipFill>
                  <a:blip r:embed="rId11" cstate="print"/>
                  <a:stretch>
                    <a:fillRect/>
                  </a:stretch>
                </p:blipFill>
                <p:spPr>
                  <a:xfrm>
                    <a:off x="1115873" y="2562308"/>
                    <a:ext cx="765473" cy="734629"/>
                  </a:xfrm>
                  <a:prstGeom prst="rect">
                    <a:avLst/>
                  </a:prstGeom>
                  <a:effectLst>
                    <a:outerShdw blurRad="50800" dist="38100" dir="2700000" algn="tl" rotWithShape="0">
                      <a:prstClr val="black">
                        <a:alpha val="40000"/>
                      </a:prstClr>
                    </a:outerShdw>
                  </a:effectLst>
                </p:spPr>
              </p:pic>
            </p:grpSp>
            <p:pic>
              <p:nvPicPr>
                <p:cNvPr id="126" name="Picture 125" descr="graph3.png"/>
                <p:cNvPicPr>
                  <a:picLocks noChangeAspect="1"/>
                </p:cNvPicPr>
                <p:nvPr/>
              </p:nvPicPr>
              <p:blipFill>
                <a:blip r:embed="rId12" cstate="print"/>
                <a:stretch>
                  <a:fillRect/>
                </a:stretch>
              </p:blipFill>
              <p:spPr>
                <a:xfrm>
                  <a:off x="7189033" y="4336385"/>
                  <a:ext cx="885705" cy="567500"/>
                </a:xfrm>
                <a:prstGeom prst="rect">
                  <a:avLst/>
                </a:prstGeom>
                <a:effectLst>
                  <a:outerShdw blurRad="63500" dist="63500" dir="2700000" sx="95000" sy="95000" algn="tl" rotWithShape="0">
                    <a:prstClr val="black">
                      <a:alpha val="40000"/>
                    </a:prstClr>
                  </a:outerShdw>
                </a:effectLst>
              </p:spPr>
            </p:pic>
          </p:grpSp>
          <p:sp>
            <p:nvSpPr>
              <p:cNvPr id="58" name="Rounded Rectangle 57"/>
              <p:cNvSpPr/>
              <p:nvPr/>
            </p:nvSpPr>
            <p:spPr bwMode="auto">
              <a:xfrm>
                <a:off x="6826492" y="3761836"/>
                <a:ext cx="1600200" cy="423002"/>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Parameter Optimization</a:t>
                </a:r>
              </a:p>
            </p:txBody>
          </p:sp>
          <p:pic>
            <p:nvPicPr>
              <p:cNvPr id="3" name="Picture 2"/>
              <p:cNvPicPr>
                <a:picLocks noChangeAspect="1"/>
              </p:cNvPicPr>
              <p:nvPr/>
            </p:nvPicPr>
            <p:blipFill>
              <a:blip r:embed="rId13"/>
              <a:stretch>
                <a:fillRect/>
              </a:stretch>
            </p:blipFill>
            <p:spPr>
              <a:xfrm>
                <a:off x="7189033" y="5604558"/>
                <a:ext cx="885705" cy="623029"/>
              </a:xfrm>
              <a:prstGeom prst="rect">
                <a:avLst/>
              </a:prstGeom>
            </p:spPr>
          </p:pic>
        </p:grpSp>
      </p:grpSp>
      <p:grpSp>
        <p:nvGrpSpPr>
          <p:cNvPr id="11" name="Group 10"/>
          <p:cNvGrpSpPr/>
          <p:nvPr/>
        </p:nvGrpSpPr>
        <p:grpSpPr>
          <a:xfrm>
            <a:off x="3259003" y="1269642"/>
            <a:ext cx="2828502" cy="5317402"/>
            <a:chOff x="3304147" y="1249572"/>
            <a:chExt cx="2828502" cy="5317402"/>
          </a:xfrm>
        </p:grpSpPr>
        <p:sp>
          <p:nvSpPr>
            <p:cNvPr id="67" name="Chevron 66"/>
            <p:cNvSpPr/>
            <p:nvPr/>
          </p:nvSpPr>
          <p:spPr>
            <a:xfrm>
              <a:off x="3304147" y="1249572"/>
              <a:ext cx="2828502" cy="650423"/>
            </a:xfrm>
            <a:prstGeom prst="chevron">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Preprocess Data</a:t>
              </a:r>
            </a:p>
          </p:txBody>
        </p:sp>
        <p:grpSp>
          <p:nvGrpSpPr>
            <p:cNvPr id="69" name="Group 52"/>
            <p:cNvGrpSpPr/>
            <p:nvPr/>
          </p:nvGrpSpPr>
          <p:grpSpPr>
            <a:xfrm>
              <a:off x="3702744" y="2211066"/>
              <a:ext cx="1828800" cy="4355908"/>
              <a:chOff x="493273" y="1891789"/>
              <a:chExt cx="1828800" cy="4355908"/>
            </a:xfrm>
          </p:grpSpPr>
          <p:sp>
            <p:nvSpPr>
              <p:cNvPr id="70" name="AutoShape 19"/>
              <p:cNvSpPr>
                <a:spLocks noChangeArrowheads="1"/>
              </p:cNvSpPr>
              <p:nvPr/>
            </p:nvSpPr>
            <p:spPr bwMode="auto">
              <a:xfrm>
                <a:off x="493273" y="1891789"/>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71" name="AutoShape 19"/>
              <p:cNvSpPr>
                <a:spLocks noChangeArrowheads="1"/>
              </p:cNvSpPr>
              <p:nvPr/>
            </p:nvSpPr>
            <p:spPr bwMode="auto">
              <a:xfrm>
                <a:off x="607573" y="2027145"/>
                <a:ext cx="1600200" cy="4079876"/>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72" name="Rounded Rectangle 71"/>
              <p:cNvSpPr/>
              <p:nvPr/>
            </p:nvSpPr>
            <p:spPr bwMode="auto">
              <a:xfrm>
                <a:off x="607573" y="20838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Working with </a:t>
                </a:r>
              </a:p>
              <a:p>
                <a:pPr algn="ctr"/>
                <a:r>
                  <a:rPr lang="en-US" sz="1200" b="1" dirty="0">
                    <a:latin typeface="Arial" pitchFamily="34" charset="0"/>
                    <a:cs typeface="Arial" pitchFamily="34" charset="0"/>
                  </a:rPr>
                  <a:t>Messy Data </a:t>
                </a:r>
              </a:p>
            </p:txBody>
          </p:sp>
          <p:sp>
            <p:nvSpPr>
              <p:cNvPr id="73" name="Rounded Rectangle 72"/>
              <p:cNvSpPr/>
              <p:nvPr/>
            </p:nvSpPr>
            <p:spPr bwMode="auto">
              <a:xfrm>
                <a:off x="607573" y="348284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 Reduction/ </a:t>
                </a:r>
              </a:p>
              <a:p>
                <a:pPr algn="ctr"/>
                <a:r>
                  <a:rPr lang="en-US" sz="1200" b="1" dirty="0">
                    <a:latin typeface="Arial" pitchFamily="34" charset="0"/>
                    <a:cs typeface="Arial" pitchFamily="34" charset="0"/>
                  </a:rPr>
                  <a:t>Transformation</a:t>
                </a:r>
              </a:p>
            </p:txBody>
          </p:sp>
          <p:sp>
            <p:nvSpPr>
              <p:cNvPr id="74" name="Rounded Rectangle 73"/>
              <p:cNvSpPr/>
              <p:nvPr/>
            </p:nvSpPr>
            <p:spPr bwMode="auto">
              <a:xfrm>
                <a:off x="607573"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Feature </a:t>
                </a:r>
              </a:p>
              <a:p>
                <a:pPr algn="ctr"/>
                <a:r>
                  <a:rPr lang="en-US" sz="1200" b="1" dirty="0">
                    <a:latin typeface="Arial" pitchFamily="34" charset="0"/>
                    <a:cs typeface="Arial" pitchFamily="34" charset="0"/>
                  </a:rPr>
                  <a:t>Extraction</a:t>
                </a:r>
              </a:p>
            </p:txBody>
          </p:sp>
          <p:cxnSp>
            <p:nvCxnSpPr>
              <p:cNvPr id="75" name="Straight Connector 74"/>
              <p:cNvCxnSpPr/>
              <p:nvPr/>
            </p:nvCxnSpPr>
            <p:spPr>
              <a:xfrm flipV="1">
                <a:off x="683773" y="3373117"/>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38629" y="4735573"/>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4110809" y="4267198"/>
              <a:ext cx="995663" cy="665730"/>
              <a:chOff x="8858216" y="2405604"/>
              <a:chExt cx="1055085" cy="680459"/>
            </a:xfrm>
          </p:grpSpPr>
          <p:pic>
            <p:nvPicPr>
              <p:cNvPr id="64" name="Picture 2" descr="http://www.mathworks.com/images/nextgen/supporting/products/ml-classificati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58216" y="2405604"/>
                <a:ext cx="536550" cy="636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5" name="Picture 4" descr="Clustering for machine learni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94768" y="2428915"/>
                <a:ext cx="518533" cy="657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4131378" y="5684073"/>
              <a:ext cx="980955" cy="567794"/>
              <a:chOff x="2283945" y="4980278"/>
              <a:chExt cx="1975328" cy="1309287"/>
            </a:xfrm>
          </p:grpSpPr>
          <p:pic>
            <p:nvPicPr>
              <p:cNvPr id="81" name="Picture 80"/>
              <p:cNvPicPr>
                <a:picLocks noChangeAspect="1"/>
              </p:cNvPicPr>
              <p:nvPr/>
            </p:nvPicPr>
            <p:blipFill>
              <a:blip r:embed="rId16"/>
              <a:stretch>
                <a:fillRect/>
              </a:stretch>
            </p:blipFill>
            <p:spPr>
              <a:xfrm>
                <a:off x="2283945" y="4980278"/>
                <a:ext cx="348938" cy="732773"/>
              </a:xfrm>
              <a:prstGeom prst="rect">
                <a:avLst/>
              </a:prstGeom>
              <a:ln>
                <a:noFill/>
              </a:ln>
              <a:effectLst/>
            </p:spPr>
          </p:pic>
          <p:pic>
            <p:nvPicPr>
              <p:cNvPr id="82" name="Picture 81"/>
              <p:cNvPicPr>
                <a:picLocks noChangeAspect="1"/>
              </p:cNvPicPr>
              <p:nvPr/>
            </p:nvPicPr>
            <p:blipFill>
              <a:blip r:embed="rId17"/>
              <a:stretch>
                <a:fillRect/>
              </a:stretch>
            </p:blipFill>
            <p:spPr>
              <a:xfrm>
                <a:off x="2682789" y="5067513"/>
                <a:ext cx="732775" cy="279152"/>
              </a:xfrm>
              <a:prstGeom prst="rect">
                <a:avLst/>
              </a:prstGeom>
              <a:ln>
                <a:noFill/>
              </a:ln>
              <a:effectLst/>
            </p:spPr>
          </p:pic>
          <p:pic>
            <p:nvPicPr>
              <p:cNvPr id="83" name="Picture 82"/>
              <p:cNvPicPr>
                <a:picLocks noChangeAspect="1"/>
              </p:cNvPicPr>
              <p:nvPr/>
            </p:nvPicPr>
            <p:blipFill>
              <a:blip r:embed="rId18"/>
              <a:stretch>
                <a:fillRect/>
              </a:stretch>
            </p:blipFill>
            <p:spPr>
              <a:xfrm>
                <a:off x="2936955" y="5565516"/>
                <a:ext cx="418710" cy="541861"/>
              </a:xfrm>
              <a:prstGeom prst="rect">
                <a:avLst/>
              </a:prstGeom>
              <a:ln>
                <a:noFill/>
              </a:ln>
              <a:effectLst/>
            </p:spPr>
          </p:pic>
          <p:pic>
            <p:nvPicPr>
              <p:cNvPr id="84" name="Picture 83"/>
              <p:cNvPicPr>
                <a:picLocks noChangeAspect="1"/>
              </p:cNvPicPr>
              <p:nvPr/>
            </p:nvPicPr>
            <p:blipFill>
              <a:blip r:embed="rId19"/>
              <a:stretch>
                <a:fillRect/>
              </a:stretch>
            </p:blipFill>
            <p:spPr>
              <a:xfrm>
                <a:off x="2479479" y="5565516"/>
                <a:ext cx="357664" cy="724049"/>
              </a:xfrm>
              <a:prstGeom prst="rect">
                <a:avLst/>
              </a:prstGeom>
              <a:ln>
                <a:noFill/>
              </a:ln>
              <a:effectLst/>
            </p:spPr>
          </p:pic>
          <p:pic>
            <p:nvPicPr>
              <p:cNvPr id="85" name="Picture 84"/>
              <p:cNvPicPr>
                <a:picLocks noChangeAspect="1"/>
              </p:cNvPicPr>
              <p:nvPr/>
            </p:nvPicPr>
            <p:blipFill>
              <a:blip r:embed="rId20"/>
              <a:stretch>
                <a:fillRect/>
              </a:stretch>
            </p:blipFill>
            <p:spPr>
              <a:xfrm>
                <a:off x="3455477" y="5698685"/>
                <a:ext cx="724050" cy="279152"/>
              </a:xfrm>
              <a:prstGeom prst="rect">
                <a:avLst/>
              </a:prstGeom>
              <a:ln>
                <a:noFill/>
              </a:ln>
              <a:effectLst/>
            </p:spPr>
          </p:pic>
          <p:pic>
            <p:nvPicPr>
              <p:cNvPr id="87" name="Picture 86"/>
              <p:cNvPicPr>
                <a:picLocks noChangeAspect="1"/>
              </p:cNvPicPr>
              <p:nvPr/>
            </p:nvPicPr>
            <p:blipFill>
              <a:blip r:embed="rId21"/>
              <a:stretch>
                <a:fillRect/>
              </a:stretch>
            </p:blipFill>
            <p:spPr>
              <a:xfrm>
                <a:off x="3482881" y="5072457"/>
                <a:ext cx="776392" cy="383834"/>
              </a:xfrm>
              <a:prstGeom prst="rect">
                <a:avLst/>
              </a:prstGeom>
              <a:ln>
                <a:noFill/>
              </a:ln>
              <a:effectLst/>
            </p:spPr>
          </p:pic>
        </p:grpSp>
        <p:pic>
          <p:nvPicPr>
            <p:cNvPr id="90" name="Picture 89"/>
            <p:cNvPicPr>
              <a:picLocks noChangeAspect="1"/>
            </p:cNvPicPr>
            <p:nvPr/>
          </p:nvPicPr>
          <p:blipFill>
            <a:blip r:embed="rId22"/>
            <a:stretch>
              <a:fillRect/>
            </a:stretch>
          </p:blipFill>
          <p:spPr>
            <a:xfrm>
              <a:off x="4187013" y="2895600"/>
              <a:ext cx="860262" cy="675812"/>
            </a:xfrm>
            <a:prstGeom prst="rect">
              <a:avLst/>
            </a:prstGeom>
            <a:ln>
              <a:noFill/>
            </a:ln>
            <a:effectLst/>
          </p:spPr>
        </p:pic>
      </p:grpSp>
      <p:grpSp>
        <p:nvGrpSpPr>
          <p:cNvPr id="77" name="Group 76"/>
          <p:cNvGrpSpPr/>
          <p:nvPr/>
        </p:nvGrpSpPr>
        <p:grpSpPr>
          <a:xfrm>
            <a:off x="2792067" y="4065382"/>
            <a:ext cx="533400" cy="533400"/>
            <a:chOff x="2743200" y="2057400"/>
            <a:chExt cx="533400" cy="533400"/>
          </a:xfrm>
        </p:grpSpPr>
        <p:sp>
          <p:nvSpPr>
            <p:cNvPr id="78" name="Oval 77"/>
            <p:cNvSpPr/>
            <p:nvPr/>
          </p:nvSpPr>
          <p:spPr>
            <a:xfrm>
              <a:off x="2743200" y="2057400"/>
              <a:ext cx="533400" cy="533400"/>
            </a:xfrm>
            <a:prstGeom prst="ellipse">
              <a:avLst/>
            </a:prstGeom>
            <a:gradFill>
              <a:gsLst>
                <a:gs pos="0">
                  <a:schemeClr val="accent1">
                    <a:lumMod val="50000"/>
                  </a:schemeClr>
                </a:gs>
                <a:gs pos="100000">
                  <a:schemeClr val="tx2">
                    <a:lumMod val="60000"/>
                    <a:lumOff val="40000"/>
                  </a:schemeClr>
                </a:gs>
              </a:gsLst>
              <a:lin ang="5400000" scaled="1"/>
            </a:gradFill>
            <a:ln w="38100">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C000"/>
                </a:solidFill>
                <a:latin typeface="Arial" pitchFamily="34" charset="0"/>
                <a:cs typeface="Arial" pitchFamily="34" charset="0"/>
              </a:endParaRPr>
            </a:p>
          </p:txBody>
        </p:sp>
        <p:sp>
          <p:nvSpPr>
            <p:cNvPr id="96" name="TextBox 11"/>
            <p:cNvSpPr txBox="1"/>
            <p:nvPr/>
          </p:nvSpPr>
          <p:spPr>
            <a:xfrm>
              <a:off x="2819400" y="2057400"/>
              <a:ext cx="385042" cy="52322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800" b="1" dirty="0">
                  <a:solidFill>
                    <a:srgbClr val="FFC000"/>
                  </a:solidFill>
                  <a:latin typeface="Arial" pitchFamily="34" charset="0"/>
                  <a:cs typeface="Arial" pitchFamily="34" charset="0"/>
                </a:rPr>
                <a:t>1</a:t>
              </a:r>
            </a:p>
          </p:txBody>
        </p:sp>
      </p:grpSp>
    </p:spTree>
    <p:extLst>
      <p:ext uri="{BB962C8B-B14F-4D97-AF65-F5344CB8AC3E}">
        <p14:creationId xmlns:p14="http://schemas.microsoft.com/office/powerpoint/2010/main" val="1290776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618095" y="-77631"/>
            <a:ext cx="10972800" cy="1143000"/>
          </a:xfrm>
        </p:spPr>
        <p:txBody>
          <a:bodyPr/>
          <a:lstStyle/>
          <a:p>
            <a:r>
              <a:rPr lang="en-US" dirty="0"/>
              <a:t>Data Analytics Workflow</a:t>
            </a:r>
          </a:p>
        </p:txBody>
      </p:sp>
      <p:grpSp>
        <p:nvGrpSpPr>
          <p:cNvPr id="10" name="Group 9"/>
          <p:cNvGrpSpPr/>
          <p:nvPr/>
        </p:nvGrpSpPr>
        <p:grpSpPr>
          <a:xfrm>
            <a:off x="246563" y="1269642"/>
            <a:ext cx="2824122" cy="5317401"/>
            <a:chOff x="524298" y="1263618"/>
            <a:chExt cx="2824122" cy="5317401"/>
          </a:xfrm>
        </p:grpSpPr>
        <p:grpSp>
          <p:nvGrpSpPr>
            <p:cNvPr id="9" name="Group 52"/>
            <p:cNvGrpSpPr/>
            <p:nvPr/>
          </p:nvGrpSpPr>
          <p:grpSpPr>
            <a:xfrm>
              <a:off x="911394" y="2232350"/>
              <a:ext cx="1828800" cy="4348669"/>
              <a:chOff x="445123" y="1913073"/>
              <a:chExt cx="1828800" cy="4348669"/>
            </a:xfrm>
          </p:grpSpPr>
          <p:sp>
            <p:nvSpPr>
              <p:cNvPr id="163" name="AutoShape 19"/>
              <p:cNvSpPr>
                <a:spLocks noChangeArrowheads="1"/>
              </p:cNvSpPr>
              <p:nvPr/>
            </p:nvSpPr>
            <p:spPr bwMode="auto">
              <a:xfrm>
                <a:off x="445123" y="1913073"/>
                <a:ext cx="1828800" cy="434866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96891"/>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Databases</a:t>
                </a:r>
              </a:p>
            </p:txBody>
          </p:sp>
          <p:sp>
            <p:nvSpPr>
              <p:cNvPr id="170" name="Rounded Rectangle 169"/>
              <p:cNvSpPr/>
              <p:nvPr/>
            </p:nvSpPr>
            <p:spPr bwMode="auto">
              <a:xfrm>
                <a:off x="562429" y="484105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Sensors</a:t>
                </a: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2" cstate="print"/>
              <a:stretch>
                <a:fillRect/>
              </a:stretch>
            </p:blipFill>
            <p:spPr>
              <a:xfrm>
                <a:off x="990443" y="2435633"/>
                <a:ext cx="738160" cy="742480"/>
              </a:xfrm>
              <a:prstGeom prst="rect">
                <a:avLst/>
              </a:prstGeom>
              <a:effectLst>
                <a:outerShdw blurRad="63500" dist="50800" dir="2700000" sx="101000" sy="101000" algn="tl" rotWithShape="0">
                  <a:prstClr val="black">
                    <a:alpha val="32000"/>
                  </a:prstClr>
                </a:outerShdw>
              </a:effectLst>
            </p:spPr>
          </p:pic>
          <p:pic>
            <p:nvPicPr>
              <p:cNvPr id="79" name="Picture 78" descr="doc1.png"/>
              <p:cNvPicPr>
                <a:picLocks noChangeAspect="1"/>
              </p:cNvPicPr>
              <p:nvPr/>
            </p:nvPicPr>
            <p:blipFill>
              <a:blip r:embed="rId3" cstate="print"/>
              <a:stretch>
                <a:fillRect/>
              </a:stretch>
            </p:blipFill>
            <p:spPr>
              <a:xfrm>
                <a:off x="990443" y="3944193"/>
                <a:ext cx="738160" cy="556912"/>
              </a:xfrm>
              <a:prstGeom prst="rect">
                <a:avLst/>
              </a:prstGeom>
              <a:effectLst>
                <a:outerShdw blurRad="38100" dist="38100" dir="3000000" algn="tl" rotWithShape="0">
                  <a:prstClr val="black">
                    <a:alpha val="25000"/>
                  </a:prstClr>
                </a:outerShdw>
              </a:effectLst>
            </p:spPr>
          </p:pic>
        </p:grpSp>
        <p:sp>
          <p:nvSpPr>
            <p:cNvPr id="66" name="Chevron 65"/>
            <p:cNvSpPr/>
            <p:nvPr/>
          </p:nvSpPr>
          <p:spPr>
            <a:xfrm>
              <a:off x="524298" y="1263618"/>
              <a:ext cx="2824122" cy="650423"/>
            </a:xfrm>
            <a:prstGeom prst="chevron">
              <a:avLst/>
            </a:prstGeom>
            <a:solidFill>
              <a:srgbClr val="4D4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Access and Explore Data</a:t>
              </a:r>
            </a:p>
          </p:txBody>
        </p:sp>
        <p:pic>
          <p:nvPicPr>
            <p:cNvPr id="2" name="Picture 1"/>
            <p:cNvPicPr>
              <a:picLocks noChangeAspect="1"/>
            </p:cNvPicPr>
            <p:nvPr/>
          </p:nvPicPr>
          <p:blipFill>
            <a:blip r:embed="rId4"/>
            <a:stretch>
              <a:fillRect/>
            </a:stretch>
          </p:blipFill>
          <p:spPr>
            <a:xfrm>
              <a:off x="1332802" y="5517054"/>
              <a:ext cx="914400" cy="694096"/>
            </a:xfrm>
            <a:prstGeom prst="rect">
              <a:avLst/>
            </a:prstGeom>
          </p:spPr>
        </p:pic>
      </p:grpSp>
      <p:grpSp>
        <p:nvGrpSpPr>
          <p:cNvPr id="97" name="Group 96"/>
          <p:cNvGrpSpPr/>
          <p:nvPr/>
        </p:nvGrpSpPr>
        <p:grpSpPr>
          <a:xfrm>
            <a:off x="9363498" y="1269642"/>
            <a:ext cx="2752302" cy="5317402"/>
            <a:chOff x="3304147" y="1249572"/>
            <a:chExt cx="2752302" cy="5317402"/>
          </a:xfrm>
        </p:grpSpPr>
        <p:sp>
          <p:nvSpPr>
            <p:cNvPr id="98" name="Chevron 97"/>
            <p:cNvSpPr/>
            <p:nvPr/>
          </p:nvSpPr>
          <p:spPr>
            <a:xfrm>
              <a:off x="3304147" y="1249572"/>
              <a:ext cx="2752302" cy="650423"/>
            </a:xfrm>
            <a:prstGeom prst="chevron">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Preprocess Data</a:t>
              </a:r>
            </a:p>
          </p:txBody>
        </p:sp>
        <p:grpSp>
          <p:nvGrpSpPr>
            <p:cNvPr id="99" name="Group 52"/>
            <p:cNvGrpSpPr/>
            <p:nvPr/>
          </p:nvGrpSpPr>
          <p:grpSpPr>
            <a:xfrm>
              <a:off x="3702744" y="2211066"/>
              <a:ext cx="1828800" cy="4355908"/>
              <a:chOff x="493273" y="1891789"/>
              <a:chExt cx="1828800" cy="4355908"/>
            </a:xfrm>
          </p:grpSpPr>
          <p:sp>
            <p:nvSpPr>
              <p:cNvPr id="124" name="AutoShape 19"/>
              <p:cNvSpPr>
                <a:spLocks noChangeArrowheads="1"/>
              </p:cNvSpPr>
              <p:nvPr/>
            </p:nvSpPr>
            <p:spPr bwMode="auto">
              <a:xfrm>
                <a:off x="493273" y="1891789"/>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27" name="AutoShape 19"/>
              <p:cNvSpPr>
                <a:spLocks noChangeArrowheads="1"/>
              </p:cNvSpPr>
              <p:nvPr/>
            </p:nvSpPr>
            <p:spPr bwMode="auto">
              <a:xfrm>
                <a:off x="607573" y="2027145"/>
                <a:ext cx="1600200" cy="4079876"/>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29" name="Rounded Rectangle 128"/>
              <p:cNvSpPr/>
              <p:nvPr/>
            </p:nvSpPr>
            <p:spPr bwMode="auto">
              <a:xfrm>
                <a:off x="607573" y="20838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Working with </a:t>
                </a:r>
              </a:p>
              <a:p>
                <a:pPr algn="ctr"/>
                <a:r>
                  <a:rPr lang="en-US" sz="1200" b="1" dirty="0">
                    <a:latin typeface="Arial" pitchFamily="34" charset="0"/>
                    <a:cs typeface="Arial" pitchFamily="34" charset="0"/>
                  </a:rPr>
                  <a:t>Messy Data </a:t>
                </a:r>
              </a:p>
            </p:txBody>
          </p:sp>
          <p:sp>
            <p:nvSpPr>
              <p:cNvPr id="130" name="Rounded Rectangle 129"/>
              <p:cNvSpPr/>
              <p:nvPr/>
            </p:nvSpPr>
            <p:spPr bwMode="auto">
              <a:xfrm>
                <a:off x="607573" y="348284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 Reduction/ </a:t>
                </a:r>
              </a:p>
              <a:p>
                <a:pPr algn="ctr"/>
                <a:r>
                  <a:rPr lang="en-US" sz="1200" b="1" dirty="0">
                    <a:latin typeface="Arial" pitchFamily="34" charset="0"/>
                    <a:cs typeface="Arial" pitchFamily="34" charset="0"/>
                  </a:rPr>
                  <a:t>Transformation</a:t>
                </a:r>
              </a:p>
            </p:txBody>
          </p:sp>
          <p:sp>
            <p:nvSpPr>
              <p:cNvPr id="131" name="Rounded Rectangle 130"/>
              <p:cNvSpPr/>
              <p:nvPr/>
            </p:nvSpPr>
            <p:spPr bwMode="auto">
              <a:xfrm>
                <a:off x="607573"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Feature </a:t>
                </a:r>
              </a:p>
              <a:p>
                <a:pPr algn="ctr"/>
                <a:r>
                  <a:rPr lang="en-US" sz="1200" b="1" dirty="0">
                    <a:latin typeface="Arial" pitchFamily="34" charset="0"/>
                    <a:cs typeface="Arial" pitchFamily="34" charset="0"/>
                  </a:rPr>
                  <a:t>Extraction</a:t>
                </a:r>
              </a:p>
            </p:txBody>
          </p:sp>
          <p:cxnSp>
            <p:nvCxnSpPr>
              <p:cNvPr id="132" name="Straight Connector 131"/>
              <p:cNvCxnSpPr/>
              <p:nvPr/>
            </p:nvCxnSpPr>
            <p:spPr>
              <a:xfrm flipV="1">
                <a:off x="683773" y="3373117"/>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38629" y="4735573"/>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4110809" y="4267198"/>
              <a:ext cx="995663" cy="665730"/>
              <a:chOff x="8858216" y="2405604"/>
              <a:chExt cx="1055085" cy="680459"/>
            </a:xfrm>
          </p:grpSpPr>
          <p:pic>
            <p:nvPicPr>
              <p:cNvPr id="122" name="Picture 2" descr="http://www.mathworks.com/images/nextgen/supporting/products/ml-classific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8216" y="2405604"/>
                <a:ext cx="536550" cy="636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3" name="Picture 4" descr="Clustering for machine lear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4768" y="2428915"/>
                <a:ext cx="518533" cy="657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102" name="Group 101"/>
            <p:cNvGrpSpPr/>
            <p:nvPr/>
          </p:nvGrpSpPr>
          <p:grpSpPr>
            <a:xfrm>
              <a:off x="4131378" y="5684073"/>
              <a:ext cx="980955" cy="567794"/>
              <a:chOff x="2283945" y="4980278"/>
              <a:chExt cx="1975328" cy="1309287"/>
            </a:xfrm>
          </p:grpSpPr>
          <p:pic>
            <p:nvPicPr>
              <p:cNvPr id="104" name="Picture 103"/>
              <p:cNvPicPr>
                <a:picLocks noChangeAspect="1"/>
              </p:cNvPicPr>
              <p:nvPr/>
            </p:nvPicPr>
            <p:blipFill>
              <a:blip r:embed="rId7"/>
              <a:stretch>
                <a:fillRect/>
              </a:stretch>
            </p:blipFill>
            <p:spPr>
              <a:xfrm>
                <a:off x="2283945" y="4980278"/>
                <a:ext cx="348938" cy="732773"/>
              </a:xfrm>
              <a:prstGeom prst="rect">
                <a:avLst/>
              </a:prstGeom>
              <a:ln>
                <a:noFill/>
              </a:ln>
              <a:effectLst/>
            </p:spPr>
          </p:pic>
          <p:pic>
            <p:nvPicPr>
              <p:cNvPr id="105" name="Picture 104"/>
              <p:cNvPicPr>
                <a:picLocks noChangeAspect="1"/>
              </p:cNvPicPr>
              <p:nvPr/>
            </p:nvPicPr>
            <p:blipFill>
              <a:blip r:embed="rId8"/>
              <a:stretch>
                <a:fillRect/>
              </a:stretch>
            </p:blipFill>
            <p:spPr>
              <a:xfrm>
                <a:off x="2682789" y="5067513"/>
                <a:ext cx="732775" cy="279152"/>
              </a:xfrm>
              <a:prstGeom prst="rect">
                <a:avLst/>
              </a:prstGeom>
              <a:ln>
                <a:noFill/>
              </a:ln>
              <a:effectLst/>
            </p:spPr>
          </p:pic>
          <p:pic>
            <p:nvPicPr>
              <p:cNvPr id="108" name="Picture 107"/>
              <p:cNvPicPr>
                <a:picLocks noChangeAspect="1"/>
              </p:cNvPicPr>
              <p:nvPr/>
            </p:nvPicPr>
            <p:blipFill>
              <a:blip r:embed="rId9"/>
              <a:stretch>
                <a:fillRect/>
              </a:stretch>
            </p:blipFill>
            <p:spPr>
              <a:xfrm>
                <a:off x="2936955" y="5565516"/>
                <a:ext cx="418710" cy="541861"/>
              </a:xfrm>
              <a:prstGeom prst="rect">
                <a:avLst/>
              </a:prstGeom>
              <a:ln>
                <a:noFill/>
              </a:ln>
              <a:effectLst/>
            </p:spPr>
          </p:pic>
          <p:pic>
            <p:nvPicPr>
              <p:cNvPr id="111" name="Picture 110"/>
              <p:cNvPicPr>
                <a:picLocks noChangeAspect="1"/>
              </p:cNvPicPr>
              <p:nvPr/>
            </p:nvPicPr>
            <p:blipFill>
              <a:blip r:embed="rId10"/>
              <a:stretch>
                <a:fillRect/>
              </a:stretch>
            </p:blipFill>
            <p:spPr>
              <a:xfrm>
                <a:off x="2479479" y="5565516"/>
                <a:ext cx="357664" cy="724049"/>
              </a:xfrm>
              <a:prstGeom prst="rect">
                <a:avLst/>
              </a:prstGeom>
              <a:ln>
                <a:noFill/>
              </a:ln>
              <a:effectLst/>
            </p:spPr>
          </p:pic>
          <p:pic>
            <p:nvPicPr>
              <p:cNvPr id="112" name="Picture 111"/>
              <p:cNvPicPr>
                <a:picLocks noChangeAspect="1"/>
              </p:cNvPicPr>
              <p:nvPr/>
            </p:nvPicPr>
            <p:blipFill>
              <a:blip r:embed="rId11"/>
              <a:stretch>
                <a:fillRect/>
              </a:stretch>
            </p:blipFill>
            <p:spPr>
              <a:xfrm>
                <a:off x="3455477" y="5698685"/>
                <a:ext cx="724050" cy="279152"/>
              </a:xfrm>
              <a:prstGeom prst="rect">
                <a:avLst/>
              </a:prstGeom>
              <a:ln>
                <a:noFill/>
              </a:ln>
              <a:effectLst/>
            </p:spPr>
          </p:pic>
          <p:pic>
            <p:nvPicPr>
              <p:cNvPr id="113" name="Picture 112"/>
              <p:cNvPicPr>
                <a:picLocks noChangeAspect="1"/>
              </p:cNvPicPr>
              <p:nvPr/>
            </p:nvPicPr>
            <p:blipFill>
              <a:blip r:embed="rId12"/>
              <a:stretch>
                <a:fillRect/>
              </a:stretch>
            </p:blipFill>
            <p:spPr>
              <a:xfrm>
                <a:off x="3482881" y="5072457"/>
                <a:ext cx="776392" cy="383834"/>
              </a:xfrm>
              <a:prstGeom prst="rect">
                <a:avLst/>
              </a:prstGeom>
              <a:ln>
                <a:noFill/>
              </a:ln>
              <a:effectLst/>
            </p:spPr>
          </p:pic>
        </p:grpSp>
        <p:pic>
          <p:nvPicPr>
            <p:cNvPr id="103" name="Picture 102"/>
            <p:cNvPicPr>
              <a:picLocks noChangeAspect="1"/>
            </p:cNvPicPr>
            <p:nvPr/>
          </p:nvPicPr>
          <p:blipFill>
            <a:blip r:embed="rId13"/>
            <a:stretch>
              <a:fillRect/>
            </a:stretch>
          </p:blipFill>
          <p:spPr>
            <a:xfrm>
              <a:off x="4187013" y="2895600"/>
              <a:ext cx="860262" cy="675812"/>
            </a:xfrm>
            <a:prstGeom prst="rect">
              <a:avLst/>
            </a:prstGeom>
            <a:ln>
              <a:noFill/>
            </a:ln>
            <a:effectLst/>
          </p:spPr>
        </p:pic>
      </p:grpSp>
      <p:sp>
        <p:nvSpPr>
          <p:cNvPr id="135" name="AutoShape 19"/>
          <p:cNvSpPr>
            <a:spLocks noChangeArrowheads="1"/>
          </p:cNvSpPr>
          <p:nvPr/>
        </p:nvSpPr>
        <p:spPr bwMode="auto">
          <a:xfrm>
            <a:off x="3210172" y="2124338"/>
            <a:ext cx="6162430" cy="4275805"/>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600" b="1" dirty="0">
              <a:latin typeface="Arial" pitchFamily="34" charset="0"/>
              <a:cs typeface="Arial" pitchFamily="34" charset="0"/>
            </a:endParaRPr>
          </a:p>
        </p:txBody>
      </p:sp>
      <p:sp>
        <p:nvSpPr>
          <p:cNvPr id="137" name="AutoShape 19"/>
          <p:cNvSpPr>
            <a:spLocks noChangeArrowheads="1"/>
          </p:cNvSpPr>
          <p:nvPr/>
        </p:nvSpPr>
        <p:spPr bwMode="auto">
          <a:xfrm>
            <a:off x="3416763" y="2258915"/>
            <a:ext cx="5812491" cy="4002614"/>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b="1" dirty="0">
              <a:latin typeface="Arial" pitchFamily="34" charset="0"/>
              <a:cs typeface="Arial" pitchFamily="34" charset="0"/>
            </a:endParaRPr>
          </a:p>
        </p:txBody>
      </p:sp>
      <p:sp>
        <p:nvSpPr>
          <p:cNvPr id="138" name="TextBox 137"/>
          <p:cNvSpPr txBox="1"/>
          <p:nvPr/>
        </p:nvSpPr>
        <p:spPr>
          <a:xfrm>
            <a:off x="3416761" y="2644702"/>
            <a:ext cx="6146177" cy="1313615"/>
          </a:xfrm>
          <a:prstGeom prst="rect">
            <a:avLst/>
          </a:prstGeom>
          <a:noFill/>
        </p:spPr>
        <p:txBody>
          <a:bodyPr wrap="none" rtlCol="0">
            <a:spAutoFit/>
          </a:bodyPr>
          <a:lstStyle/>
          <a:p>
            <a:pPr marL="285750" indent="-285750">
              <a:lnSpc>
                <a:spcPct val="150000"/>
              </a:lnSpc>
              <a:buFont typeface="Wingdings" panose="05000000000000000000" pitchFamily="2" charset="2"/>
              <a:buChar char="§"/>
            </a:pPr>
            <a:r>
              <a:rPr lang="en-US" dirty="0">
                <a:latin typeface="Arial" pitchFamily="34" charset="0"/>
                <a:cs typeface="Arial" pitchFamily="34" charset="0"/>
              </a:rPr>
              <a:t>Repositories – SQL, NoSQL, etc. </a:t>
            </a:r>
          </a:p>
          <a:p>
            <a:pPr marL="285750" indent="-285750">
              <a:lnSpc>
                <a:spcPct val="150000"/>
              </a:lnSpc>
              <a:buFont typeface="Wingdings" panose="05000000000000000000" pitchFamily="2" charset="2"/>
              <a:buChar char="§"/>
            </a:pPr>
            <a:r>
              <a:rPr lang="en-US" dirty="0">
                <a:latin typeface="Arial" pitchFamily="34" charset="0"/>
                <a:cs typeface="Arial" pitchFamily="34" charset="0"/>
              </a:rPr>
              <a:t>File I/O – Text, Spreadsheet, etc. </a:t>
            </a:r>
          </a:p>
          <a:p>
            <a:pPr marL="285750" indent="-285750">
              <a:lnSpc>
                <a:spcPct val="150000"/>
              </a:lnSpc>
              <a:buFont typeface="Wingdings" panose="05000000000000000000" pitchFamily="2" charset="2"/>
              <a:buChar char="§"/>
            </a:pPr>
            <a:r>
              <a:rPr lang="en-US" dirty="0">
                <a:latin typeface="Arial" pitchFamily="34" charset="0"/>
                <a:cs typeface="Arial" pitchFamily="34" charset="0"/>
              </a:rPr>
              <a:t>Web Sources – RESTful, JSON, etc.</a:t>
            </a:r>
          </a:p>
        </p:txBody>
      </p:sp>
      <p:sp>
        <p:nvSpPr>
          <p:cNvPr id="139" name="Rounded Rectangle 138"/>
          <p:cNvSpPr/>
          <p:nvPr/>
        </p:nvSpPr>
        <p:spPr>
          <a:xfrm>
            <a:off x="3558008" y="2303774"/>
            <a:ext cx="5209298" cy="392250"/>
          </a:xfrm>
          <a:prstGeom prst="round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t"/>
          <a:lstStyle/>
          <a:p>
            <a:r>
              <a:rPr lang="en-US" sz="2000" b="1" dirty="0">
                <a:solidFill>
                  <a:srgbClr val="095289"/>
                </a:solidFill>
                <a:latin typeface="Arial" pitchFamily="34" charset="0"/>
                <a:cs typeface="Arial" pitchFamily="34" charset="0"/>
              </a:rPr>
              <a:t>Business and Transactional Data</a:t>
            </a:r>
          </a:p>
        </p:txBody>
      </p:sp>
      <p:grpSp>
        <p:nvGrpSpPr>
          <p:cNvPr id="140" name="Group 139"/>
          <p:cNvGrpSpPr/>
          <p:nvPr/>
        </p:nvGrpSpPr>
        <p:grpSpPr>
          <a:xfrm>
            <a:off x="3419648" y="4056759"/>
            <a:ext cx="5996865" cy="2405150"/>
            <a:chOff x="567282" y="4164073"/>
            <a:chExt cx="3264423" cy="2451314"/>
          </a:xfrm>
        </p:grpSpPr>
        <p:sp>
          <p:nvSpPr>
            <p:cNvPr id="141" name="Rounded Rectangle 140"/>
            <p:cNvSpPr/>
            <p:nvPr/>
          </p:nvSpPr>
          <p:spPr>
            <a:xfrm>
              <a:off x="642600" y="4164073"/>
              <a:ext cx="3086682" cy="396770"/>
            </a:xfrm>
            <a:prstGeom prst="round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t"/>
            <a:lstStyle/>
            <a:p>
              <a:r>
                <a:rPr lang="en-US" sz="2000" b="1" dirty="0">
                  <a:solidFill>
                    <a:srgbClr val="095289"/>
                  </a:solidFill>
                  <a:latin typeface="Arial" pitchFamily="34" charset="0"/>
                  <a:cs typeface="Arial" pitchFamily="34" charset="0"/>
                </a:rPr>
                <a:t>Engineering, Scientific  and Field Data</a:t>
              </a:r>
            </a:p>
          </p:txBody>
        </p:sp>
        <p:sp>
          <p:nvSpPr>
            <p:cNvPr id="142" name="TextBox 141"/>
            <p:cNvSpPr txBox="1"/>
            <p:nvPr/>
          </p:nvSpPr>
          <p:spPr>
            <a:xfrm>
              <a:off x="567282" y="4545073"/>
              <a:ext cx="3264423" cy="207031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latin typeface="Arial" pitchFamily="34" charset="0"/>
                  <a:cs typeface="Arial" pitchFamily="34" charset="0"/>
                </a:rPr>
                <a:t>Real-Time Sources  – Sensors, GPS, etc. </a:t>
              </a:r>
            </a:p>
            <a:p>
              <a:pPr marL="285750" indent="-285750">
                <a:lnSpc>
                  <a:spcPct val="150000"/>
                </a:lnSpc>
                <a:buFont typeface="Wingdings" panose="05000000000000000000" pitchFamily="2" charset="2"/>
                <a:buChar char="§"/>
              </a:pPr>
              <a:r>
                <a:rPr lang="en-US" dirty="0">
                  <a:latin typeface="Arial" pitchFamily="34" charset="0"/>
                  <a:cs typeface="Arial" pitchFamily="34" charset="0"/>
                </a:rPr>
                <a:t>File I/O – Image, Audio, etc. </a:t>
              </a:r>
            </a:p>
            <a:p>
              <a:pPr marL="285750" indent="-285750">
                <a:lnSpc>
                  <a:spcPct val="150000"/>
                </a:lnSpc>
                <a:buFont typeface="Wingdings" panose="05000000000000000000" pitchFamily="2" charset="2"/>
                <a:buChar char="§"/>
              </a:pPr>
              <a:r>
                <a:rPr lang="en-US" dirty="0">
                  <a:latin typeface="Arial" pitchFamily="34" charset="0"/>
                  <a:cs typeface="Arial" pitchFamily="34" charset="0"/>
                </a:rPr>
                <a:t>Communication Protocols –  OPC (OLE for Process Control), CAN (Controller Area Network), etc. </a:t>
              </a:r>
            </a:p>
            <a:p>
              <a:pPr indent="-171450">
                <a:buFont typeface="Arial" pitchFamily="34" charset="0"/>
                <a:buChar char="•"/>
              </a:pPr>
              <a:endParaRPr lang="en-US" dirty="0">
                <a:latin typeface="Arial" pitchFamily="34" charset="0"/>
                <a:cs typeface="Arial" pitchFamily="34" charset="0"/>
              </a:endParaRPr>
            </a:p>
          </p:txBody>
        </p:sp>
      </p:grpSp>
    </p:spTree>
    <p:extLst>
      <p:ext uri="{BB962C8B-B14F-4D97-AF65-F5344CB8AC3E}">
        <p14:creationId xmlns:p14="http://schemas.microsoft.com/office/powerpoint/2010/main" val="27760937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7574</TotalTime>
  <Words>1399</Words>
  <Application>Microsoft Office PowerPoint</Application>
  <PresentationFormat>Widescreen</PresentationFormat>
  <Paragraphs>421</Paragraphs>
  <Slides>25</Slides>
  <Notes>14</Notes>
  <HiddenSlides>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25</vt:i4>
      </vt:variant>
    </vt:vector>
  </HeadingPairs>
  <TitlesOfParts>
    <vt:vector size="32" baseType="lpstr">
      <vt:lpstr>Arial</vt:lpstr>
      <vt:lpstr>Arial Black</vt:lpstr>
      <vt:lpstr>Calibri</vt:lpstr>
      <vt:lpstr>Helvetica</vt:lpstr>
      <vt:lpstr>Times New Roman</vt:lpstr>
      <vt:lpstr>Wingdings</vt:lpstr>
      <vt:lpstr>Office Theme</vt:lpstr>
      <vt:lpstr>PowerPoint Presentation</vt:lpstr>
      <vt:lpstr>Agenda for Today</vt:lpstr>
      <vt:lpstr>MATLAB for Data Analytics</vt:lpstr>
      <vt:lpstr>Outline</vt:lpstr>
      <vt:lpstr>PowerPoint Presentation</vt:lpstr>
      <vt:lpstr>What is Data Analytics?  </vt:lpstr>
      <vt:lpstr>Example: Analyze Storm Events</vt:lpstr>
      <vt:lpstr>Data Analytics Workflow</vt:lpstr>
      <vt:lpstr>Data Analytics Workflow</vt:lpstr>
      <vt:lpstr>Data Analytics Workflow</vt:lpstr>
      <vt:lpstr>Data Analytics Workflow</vt:lpstr>
      <vt:lpstr>Data Analytics Workflow</vt:lpstr>
      <vt:lpstr>Data Analytics Workflow</vt:lpstr>
      <vt:lpstr>Data Analytics Workflow</vt:lpstr>
      <vt:lpstr>Data Analytics Workflow</vt:lpstr>
      <vt:lpstr>Data Analytics Workflow</vt:lpstr>
      <vt:lpstr>Integrate Analytics with Systems </vt:lpstr>
      <vt:lpstr>Key Takeaways</vt:lpstr>
      <vt:lpstr>Further Information</vt:lpstr>
      <vt:lpstr>PowerPoint Presentation</vt:lpstr>
      <vt:lpstr>PowerPoint Presentation</vt:lpstr>
      <vt:lpstr>PowerPoint Presentation</vt:lpstr>
      <vt:lpstr>Example: Analyze Storm Events</vt:lpstr>
      <vt:lpstr>Deployed Analytics MATLAB  Production Server</vt:lpstr>
      <vt:lpstr>MathWorks Services</vt:lpstr>
    </vt:vector>
  </TitlesOfParts>
  <Company>MathWorks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with MATLAB</dc:title>
  <dc:creator>Mehernaz Savai</dc:creator>
  <cp:keywords>Version 16.0</cp:keywords>
  <cp:lastModifiedBy>Shiran Golan</cp:lastModifiedBy>
  <cp:revision>280</cp:revision>
  <dcterms:created xsi:type="dcterms:W3CDTF">2016-05-17T15:39:03Z</dcterms:created>
  <dcterms:modified xsi:type="dcterms:W3CDTF">2017-06-26T11:12:44Z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